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1"/>
  </p:notesMasterIdLst>
  <p:sldIdLst>
    <p:sldId id="256" r:id="rId2"/>
    <p:sldId id="257" r:id="rId3"/>
    <p:sldId id="259" r:id="rId4"/>
    <p:sldId id="264" r:id="rId5"/>
    <p:sldId id="265" r:id="rId6"/>
    <p:sldId id="266" r:id="rId7"/>
    <p:sldId id="267" r:id="rId8"/>
    <p:sldId id="262" r:id="rId9"/>
    <p:sldId id="26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2770"/>
    <a:srgbClr val="B548A6"/>
    <a:srgbClr val="D193C2"/>
    <a:srgbClr val="B53BAA"/>
    <a:srgbClr val="C441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7"/>
    <p:restoredTop sz="94663"/>
  </p:normalViewPr>
  <p:slideViewPr>
    <p:cSldViewPr snapToGrid="0" snapToObjects="1">
      <p:cViewPr varScale="1">
        <p:scale>
          <a:sx n="117" d="100"/>
          <a:sy n="117" d="100"/>
        </p:scale>
        <p:origin x="5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02D3F5-2F3D-674F-B71B-0B18E37814E9}" type="datetimeFigureOut">
              <a:rPr lang="en-US" smtClean="0"/>
              <a:t>7/14/21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E341D6-5721-644E-8484-DC1B2DA79FF6}" type="slidenum">
              <a:rPr lang="en-US" smtClean="0"/>
              <a:t>‹#›</a:t>
            </a:fld>
            <a:endParaRPr lang="en-US"/>
          </a:p>
        </p:txBody>
      </p:sp>
    </p:spTree>
    <p:extLst>
      <p:ext uri="{BB962C8B-B14F-4D97-AF65-F5344CB8AC3E}">
        <p14:creationId xmlns:p14="http://schemas.microsoft.com/office/powerpoint/2010/main" val="4094285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341D6-5721-644E-8484-DC1B2DA79FF6}" type="slidenum">
              <a:rPr lang="en-US" smtClean="0"/>
              <a:t>1</a:t>
            </a:fld>
            <a:endParaRPr lang="en-US"/>
          </a:p>
        </p:txBody>
      </p:sp>
    </p:spTree>
    <p:extLst>
      <p:ext uri="{BB962C8B-B14F-4D97-AF65-F5344CB8AC3E}">
        <p14:creationId xmlns:p14="http://schemas.microsoft.com/office/powerpoint/2010/main" val="1985247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E341D6-5721-644E-8484-DC1B2DA79FF6}" type="slidenum">
              <a:rPr lang="en-US" smtClean="0"/>
              <a:t>5</a:t>
            </a:fld>
            <a:endParaRPr lang="en-US"/>
          </a:p>
        </p:txBody>
      </p:sp>
    </p:spTree>
    <p:extLst>
      <p:ext uri="{BB962C8B-B14F-4D97-AF65-F5344CB8AC3E}">
        <p14:creationId xmlns:p14="http://schemas.microsoft.com/office/powerpoint/2010/main" val="1826714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341D6-5721-644E-8484-DC1B2DA79FF6}" type="slidenum">
              <a:rPr lang="en-US" smtClean="0"/>
              <a:t>7</a:t>
            </a:fld>
            <a:endParaRPr lang="en-US"/>
          </a:p>
        </p:txBody>
      </p:sp>
    </p:spTree>
    <p:extLst>
      <p:ext uri="{BB962C8B-B14F-4D97-AF65-F5344CB8AC3E}">
        <p14:creationId xmlns:p14="http://schemas.microsoft.com/office/powerpoint/2010/main" val="4204812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341D6-5721-644E-8484-DC1B2DA79FF6}" type="slidenum">
              <a:rPr lang="en-US" smtClean="0"/>
              <a:t>8</a:t>
            </a:fld>
            <a:endParaRPr lang="en-US"/>
          </a:p>
        </p:txBody>
      </p:sp>
    </p:spTree>
    <p:extLst>
      <p:ext uri="{BB962C8B-B14F-4D97-AF65-F5344CB8AC3E}">
        <p14:creationId xmlns:p14="http://schemas.microsoft.com/office/powerpoint/2010/main" val="2740208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E341D6-5721-644E-8484-DC1B2DA79FF6}" type="slidenum">
              <a:rPr lang="en-US" smtClean="0"/>
              <a:t>9</a:t>
            </a:fld>
            <a:endParaRPr lang="en-US"/>
          </a:p>
        </p:txBody>
      </p:sp>
    </p:spTree>
    <p:extLst>
      <p:ext uri="{BB962C8B-B14F-4D97-AF65-F5344CB8AC3E}">
        <p14:creationId xmlns:p14="http://schemas.microsoft.com/office/powerpoint/2010/main" val="10438797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30F8CF-692C-4963-8B5E-D1C0928CF160}"/>
              </a:ext>
            </a:extLst>
          </p:cNvPr>
          <p:cNvSpPr>
            <a:spLocks noGrp="1"/>
          </p:cNvSpPr>
          <p:nvPr>
            <p:ph type="ctrTitle"/>
          </p:nvPr>
        </p:nvSpPr>
        <p:spPr>
          <a:xfrm>
            <a:off x="1429612" y="1013984"/>
            <a:ext cx="7714388" cy="3260635"/>
          </a:xfrm>
        </p:spPr>
        <p:txBody>
          <a:bodyPr anchor="b"/>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9F419655-1613-4CC0-BBE9-BD2CB2C3C766}"/>
              </a:ext>
            </a:extLst>
          </p:cNvPr>
          <p:cNvSpPr>
            <a:spLocks noGrp="1"/>
          </p:cNvSpPr>
          <p:nvPr>
            <p:ph type="subTitle" idx="1"/>
          </p:nvPr>
        </p:nvSpPr>
        <p:spPr>
          <a:xfrm>
            <a:off x="1429612" y="4848464"/>
            <a:ext cx="7714388" cy="1085849"/>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0267FFF-6BC4-4DF0-BC55-B2C3BFD8ED12}"/>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5" name="Footer Placeholder 4">
            <a:extLst>
              <a:ext uri="{FF2B5EF4-FFF2-40B4-BE49-F238E27FC236}">
                <a16:creationId xmlns:a16="http://schemas.microsoft.com/office/drawing/2014/main" id="{D6389830-A1B7-484B-832C-F64A558BD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A8F727-72C8-47A9-8E54-AD84590286F9}"/>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7" name="Straight Connector 6">
            <a:extLst>
              <a:ext uri="{FF2B5EF4-FFF2-40B4-BE49-F238E27FC236}">
                <a16:creationId xmlns:a16="http://schemas.microsoft.com/office/drawing/2014/main" id="{AEED5540-64E5-4258-ABA4-753F07B71B38}"/>
              </a:ext>
            </a:extLst>
          </p:cNvPr>
          <p:cNvCxnSpPr>
            <a:cxnSpLocks/>
          </p:cNvCxnSpPr>
          <p:nvPr/>
        </p:nvCxnSpPr>
        <p:spPr>
          <a:xfrm>
            <a:off x="1524000" y="457150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687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8A5DE-E5C6-4DB9-AD28-8F1EAC6F5513}"/>
              </a:ext>
            </a:extLst>
          </p:cNvPr>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363E08E-9B2D-4740-9AC6-D5E1CFB95FC6}"/>
              </a:ext>
            </a:extLst>
          </p:cNvPr>
          <p:cNvSpPr>
            <a:spLocks noGrp="1"/>
          </p:cNvSpPr>
          <p:nvPr>
            <p:ph type="body" orient="vert" idx="1"/>
          </p:nvPr>
        </p:nvSpPr>
        <p:spPr>
          <a:xfrm>
            <a:off x="1429566" y="2229957"/>
            <a:ext cx="9238434" cy="3866043"/>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E4E3736-E8AA-4F58-9D3A-27050B287F9D}"/>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5" name="Footer Placeholder 4">
            <a:extLst>
              <a:ext uri="{FF2B5EF4-FFF2-40B4-BE49-F238E27FC236}">
                <a16:creationId xmlns:a16="http://schemas.microsoft.com/office/drawing/2014/main" id="{1DE95E84-15BC-478B-9DAB-15025867BB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E9D98F-E0A8-4254-A957-7F17811D017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0768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DE70F5-2276-4F91-9FC2-8DA4B528814A}"/>
              </a:ext>
            </a:extLst>
          </p:cNvPr>
          <p:cNvSpPr>
            <a:spLocks noGrp="1"/>
          </p:cNvSpPr>
          <p:nvPr>
            <p:ph type="title" orient="vert"/>
          </p:nvPr>
        </p:nvSpPr>
        <p:spPr>
          <a:xfrm>
            <a:off x="9144000" y="1467699"/>
            <a:ext cx="1758461" cy="4628301"/>
          </a:xfrm>
        </p:spPr>
        <p:txBody>
          <a:bodyPr vert="eaVert"/>
          <a:lstStyle>
            <a:lvl1pPr>
              <a:defRPr>
                <a:solidFill>
                  <a:schemeClr val="tx1"/>
                </a:solidFill>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D21856C5-C2FD-45E4-A631-AC06B5495BEA}"/>
              </a:ext>
            </a:extLst>
          </p:cNvPr>
          <p:cNvSpPr>
            <a:spLocks noGrp="1"/>
          </p:cNvSpPr>
          <p:nvPr>
            <p:ph type="body" orient="vert" idx="1"/>
          </p:nvPr>
        </p:nvSpPr>
        <p:spPr>
          <a:xfrm>
            <a:off x="1182312" y="1467699"/>
            <a:ext cx="7839379" cy="4628301"/>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EE336EA-B6DD-4115-9C67-79A24C866ED4}"/>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5" name="Footer Placeholder 4">
            <a:extLst>
              <a:ext uri="{FF2B5EF4-FFF2-40B4-BE49-F238E27FC236}">
                <a16:creationId xmlns:a16="http://schemas.microsoft.com/office/drawing/2014/main" id="{C2EA668B-1DAB-449C-9BA4-7B1572A22B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C6567E-119D-4C98-93FF-73A332803A13}"/>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255691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EF94C-BCB1-4F4C-AF70-DD2A5C4E3318}"/>
              </a:ext>
            </a:extLst>
          </p:cNvPr>
          <p:cNvSpPr>
            <a:spLocks noGrp="1"/>
          </p:cNvSpPr>
          <p:nvPr>
            <p:ph type="title"/>
          </p:nvPr>
        </p:nvSpPr>
        <p:spPr>
          <a:xfrm>
            <a:off x="1429566" y="1045445"/>
            <a:ext cx="9238434" cy="857559"/>
          </a:xfrm>
        </p:spPr>
        <p:txBody>
          <a:bodyPr anchor="b"/>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8A909B75-A057-44B5-872F-DF01BDC8EA07}"/>
              </a:ext>
            </a:extLst>
          </p:cNvPr>
          <p:cNvSpPr>
            <a:spLocks noGrp="1"/>
          </p:cNvSpPr>
          <p:nvPr>
            <p:ph idx="1"/>
          </p:nvPr>
        </p:nvSpPr>
        <p:spPr>
          <a:xfrm>
            <a:off x="1429566" y="2286000"/>
            <a:ext cx="9238434" cy="381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806260C-3219-4812-88F2-3162D37F293B}"/>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5" name="Footer Placeholder 4">
            <a:extLst>
              <a:ext uri="{FF2B5EF4-FFF2-40B4-BE49-F238E27FC236}">
                <a16:creationId xmlns:a16="http://schemas.microsoft.com/office/drawing/2014/main" id="{F2762B73-9C01-4BE3-A199-782BE6EBA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61492-EB56-4454-9D2A-8BB94AACB89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108487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980A128-A52A-402C-865B-1BF08D7F0458}"/>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900447-3778-4AB7-ACB3-7C2313FE9A47}"/>
              </a:ext>
            </a:extLst>
          </p:cNvPr>
          <p:cNvSpPr>
            <a:spLocks noGrp="1"/>
          </p:cNvSpPr>
          <p:nvPr>
            <p:ph type="title"/>
          </p:nvPr>
        </p:nvSpPr>
        <p:spPr>
          <a:xfrm>
            <a:off x="1421745" y="1287554"/>
            <a:ext cx="8284963" cy="3113064"/>
          </a:xfrm>
        </p:spPr>
        <p:txBody>
          <a:bodyPr anchor="t"/>
          <a:lstStyle>
            <a:lvl1pPr>
              <a:defRPr sz="4400"/>
            </a:lvl1pPr>
          </a:lstStyle>
          <a:p>
            <a:r>
              <a:rPr lang="en-US" dirty="0"/>
              <a:t>Click to edit Master title style</a:t>
            </a:r>
          </a:p>
        </p:txBody>
      </p:sp>
      <p:sp>
        <p:nvSpPr>
          <p:cNvPr id="3" name="Text Placeholder 2">
            <a:extLst>
              <a:ext uri="{FF2B5EF4-FFF2-40B4-BE49-F238E27FC236}">
                <a16:creationId xmlns:a16="http://schemas.microsoft.com/office/drawing/2014/main" id="{F9B910C9-BA3C-4D31-9C62-2C2408591FF2}"/>
              </a:ext>
            </a:extLst>
          </p:cNvPr>
          <p:cNvSpPr>
            <a:spLocks noGrp="1"/>
          </p:cNvSpPr>
          <p:nvPr>
            <p:ph type="body" idx="1"/>
          </p:nvPr>
        </p:nvSpPr>
        <p:spPr>
          <a:xfrm>
            <a:off x="1421744" y="4619707"/>
            <a:ext cx="7722256" cy="1476293"/>
          </a:xfrm>
        </p:spPr>
        <p:txBody>
          <a:bodyPr anchor="b">
            <a:normAutofit/>
          </a:bodyPr>
          <a:lstStyle>
            <a:lvl1pPr marL="0" indent="0">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742E8A-6B69-406B-A3DF-0A1B76832E0A}"/>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5" name="Footer Placeholder 4">
            <a:extLst>
              <a:ext uri="{FF2B5EF4-FFF2-40B4-BE49-F238E27FC236}">
                <a16:creationId xmlns:a16="http://schemas.microsoft.com/office/drawing/2014/main" id="{64D665CF-4461-4BB8-8F3A-ED1CB1084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898B27-5EF3-49F4-B3CE-F3CF419AE06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575325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33F3BA-5AD5-4F15-97B2-E4652D1D4E15}"/>
              </a:ext>
            </a:extLst>
          </p:cNvPr>
          <p:cNvSpPr>
            <a:spLocks noGrp="1"/>
          </p:cNvSpPr>
          <p:nvPr>
            <p:ph type="title"/>
          </p:nvPr>
        </p:nvSpPr>
        <p:spPr>
          <a:xfrm>
            <a:off x="1429566" y="1013411"/>
            <a:ext cx="9238434" cy="889592"/>
          </a:xfrm>
        </p:spPr>
        <p:txBody>
          <a:bodyPr/>
          <a:lstStyle>
            <a:lvl1pPr>
              <a:defRPr>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EA997B8-1FD3-40E6-A486-256EB41DB70A}"/>
              </a:ext>
            </a:extLst>
          </p:cNvPr>
          <p:cNvSpPr>
            <a:spLocks noGrp="1"/>
          </p:cNvSpPr>
          <p:nvPr>
            <p:ph sz="half" idx="1"/>
          </p:nvPr>
        </p:nvSpPr>
        <p:spPr>
          <a:xfrm>
            <a:off x="1429566"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4183F4D8-AA9A-4AF7-86EA-E4D797B98CE9}"/>
              </a:ext>
            </a:extLst>
          </p:cNvPr>
          <p:cNvSpPr>
            <a:spLocks noGrp="1"/>
          </p:cNvSpPr>
          <p:nvPr>
            <p:ph sz="half" idx="2"/>
          </p:nvPr>
        </p:nvSpPr>
        <p:spPr>
          <a:xfrm>
            <a:off x="6172200" y="2135565"/>
            <a:ext cx="4495800" cy="396043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A08823E-BC08-4810-9BFF-35D2EA2AE729}"/>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6" name="Footer Placeholder 5">
            <a:extLst>
              <a:ext uri="{FF2B5EF4-FFF2-40B4-BE49-F238E27FC236}">
                <a16:creationId xmlns:a16="http://schemas.microsoft.com/office/drawing/2014/main" id="{2FDD2BFB-BB2C-4C4A-A6E1-DD223C2BE0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D369B2-12F8-4583-8A7F-523C9A3EF09B}"/>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3918482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C717F-84B9-44BA-8DD6-680394AB193E}"/>
              </a:ext>
            </a:extLst>
          </p:cNvPr>
          <p:cNvSpPr>
            <a:spLocks noGrp="1"/>
          </p:cNvSpPr>
          <p:nvPr>
            <p:ph type="title"/>
          </p:nvPr>
        </p:nvSpPr>
        <p:spPr>
          <a:xfrm>
            <a:off x="1429566" y="1079150"/>
            <a:ext cx="9238434" cy="823912"/>
          </a:xfrm>
        </p:spPr>
        <p:txBody>
          <a:bodyPr/>
          <a:lstStyle>
            <a:lvl1pPr>
              <a:defRPr>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2A1217D6-7448-4625-964F-5D82F65F11F7}"/>
              </a:ext>
            </a:extLst>
          </p:cNvPr>
          <p:cNvSpPr>
            <a:spLocks noGrp="1"/>
          </p:cNvSpPr>
          <p:nvPr>
            <p:ph type="body" idx="1"/>
          </p:nvPr>
        </p:nvSpPr>
        <p:spPr>
          <a:xfrm>
            <a:off x="1429567" y="2013217"/>
            <a:ext cx="4495799" cy="704232"/>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53A534C-0B54-4327-99C0-4F0019FD21F6}"/>
              </a:ext>
            </a:extLst>
          </p:cNvPr>
          <p:cNvSpPr>
            <a:spLocks noGrp="1"/>
          </p:cNvSpPr>
          <p:nvPr>
            <p:ph sz="half" idx="2"/>
          </p:nvPr>
        </p:nvSpPr>
        <p:spPr>
          <a:xfrm>
            <a:off x="1429567"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9D4A63-0795-4B74-8C11-5FE7944118C7}"/>
              </a:ext>
            </a:extLst>
          </p:cNvPr>
          <p:cNvSpPr>
            <a:spLocks noGrp="1"/>
          </p:cNvSpPr>
          <p:nvPr>
            <p:ph type="body" sz="quarter" idx="3"/>
          </p:nvPr>
        </p:nvSpPr>
        <p:spPr>
          <a:xfrm>
            <a:off x="6172200" y="2013215"/>
            <a:ext cx="4495800" cy="704233"/>
          </a:xfrm>
        </p:spPr>
        <p:txBody>
          <a:bodyPr anchor="b">
            <a:normAutofit/>
          </a:bodyPr>
          <a:lstStyle>
            <a:lvl1pPr marL="0" indent="0">
              <a:lnSpc>
                <a:spcPct val="100000"/>
              </a:lnSpc>
              <a:buNone/>
              <a:defRPr sz="1800" b="0" cap="all" spc="3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23D16F3-F747-441B-9854-27225954DEC4}"/>
              </a:ext>
            </a:extLst>
          </p:cNvPr>
          <p:cNvSpPr>
            <a:spLocks noGrp="1"/>
          </p:cNvSpPr>
          <p:nvPr>
            <p:ph sz="quarter" idx="4"/>
          </p:nvPr>
        </p:nvSpPr>
        <p:spPr>
          <a:xfrm>
            <a:off x="6172200" y="3048000"/>
            <a:ext cx="4495800" cy="3048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0E8168E2-6B97-486E-B0E4-4E7F5CDBB5B1}"/>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8" name="Footer Placeholder 7">
            <a:extLst>
              <a:ext uri="{FF2B5EF4-FFF2-40B4-BE49-F238E27FC236}">
                <a16:creationId xmlns:a16="http://schemas.microsoft.com/office/drawing/2014/main" id="{D05D3E2B-2F4E-4347-A8E9-27EB7D0359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C1FC4F5-6876-414E-9E30-84706A3F528C}"/>
              </a:ext>
            </a:extLst>
          </p:cNvPr>
          <p:cNvSpPr>
            <a:spLocks noGrp="1"/>
          </p:cNvSpPr>
          <p:nvPr>
            <p:ph type="sldNum" sz="quarter" idx="12"/>
          </p:nvPr>
        </p:nvSpPr>
        <p:spPr/>
        <p:txBody>
          <a:bodyPr/>
          <a:lstStyle/>
          <a:p>
            <a:fld id="{EFE71E98-A417-4ECC-ACEB-C0490C20DB04}" type="slidenum">
              <a:rPr lang="en-US" smtClean="0"/>
              <a:t>‹#›</a:t>
            </a:fld>
            <a:endParaRPr lang="en-US"/>
          </a:p>
        </p:txBody>
      </p:sp>
      <p:cxnSp>
        <p:nvCxnSpPr>
          <p:cNvPr id="11" name="Straight Connector 10">
            <a:extLst>
              <a:ext uri="{FF2B5EF4-FFF2-40B4-BE49-F238E27FC236}">
                <a16:creationId xmlns:a16="http://schemas.microsoft.com/office/drawing/2014/main" id="{A70D2F04-5474-46B9-B838-858CDF4AB2D2}"/>
              </a:ext>
            </a:extLst>
          </p:cNvPr>
          <p:cNvCxnSpPr>
            <a:cxnSpLocks/>
          </p:cNvCxnSpPr>
          <p:nvPr/>
        </p:nvCxnSpPr>
        <p:spPr>
          <a:xfrm>
            <a:off x="6270727"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CADEE893-BE45-47F3-BCF0-02424B3503CC}"/>
              </a:ext>
            </a:extLst>
          </p:cNvPr>
          <p:cNvSpPr/>
          <p:nvPr/>
        </p:nvSpPr>
        <p:spPr>
          <a:xfrm>
            <a:off x="-1171838" y="4592406"/>
            <a:ext cx="808262" cy="3897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3FB5178A-4501-4B56-8BF1-D083D7B021CE}"/>
              </a:ext>
            </a:extLst>
          </p:cNvPr>
          <p:cNvCxnSpPr>
            <a:cxnSpLocks/>
          </p:cNvCxnSpPr>
          <p:nvPr/>
        </p:nvCxnSpPr>
        <p:spPr>
          <a:xfrm>
            <a:off x="1524000" y="2876662"/>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963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52109C6-041C-42BA-B507-8EA298046EDD}"/>
              </a:ext>
            </a:extLst>
          </p:cNvPr>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7BF877-20DD-40F4-AEA8-E1B6D5350D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67DC874-15B5-4338-B7D1-8E393AB4C16E}"/>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4" name="Footer Placeholder 3">
            <a:extLst>
              <a:ext uri="{FF2B5EF4-FFF2-40B4-BE49-F238E27FC236}">
                <a16:creationId xmlns:a16="http://schemas.microsoft.com/office/drawing/2014/main" id="{7E66BAE3-24C5-483F-9141-D860A265E7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59AEEB4-66F8-4008-B616-804FB9D91CF9}"/>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193696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46C975-8FFB-4A4B-9213-774EE3901DE9}"/>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3" name="Footer Placeholder 2">
            <a:extLst>
              <a:ext uri="{FF2B5EF4-FFF2-40B4-BE49-F238E27FC236}">
                <a16:creationId xmlns:a16="http://schemas.microsoft.com/office/drawing/2014/main" id="{4FBA744F-475D-4105-8E4A-0258155495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3FA64C-7966-4D6F-88D7-4B89F2A1DF2C}"/>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2552939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4ED5F-AB94-4DCF-8971-B8B2B55AF653}"/>
              </a:ext>
            </a:extLst>
          </p:cNvPr>
          <p:cNvSpPr>
            <a:spLocks noGrp="1"/>
          </p:cNvSpPr>
          <p:nvPr>
            <p:ph type="title"/>
          </p:nvPr>
        </p:nvSpPr>
        <p:spPr>
          <a:xfrm>
            <a:off x="1443740" y="1558944"/>
            <a:ext cx="3279689" cy="1864196"/>
          </a:xfrm>
        </p:spPr>
        <p:txBody>
          <a:bodyPr anchor="b"/>
          <a:lstStyle>
            <a:lvl1pPr algn="r">
              <a:defRPr sz="2800">
                <a:solidFill>
                  <a:schemeClr val="tx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141EE4CB-68CF-4BF3-A891-8277AFD13D88}"/>
              </a:ext>
            </a:extLst>
          </p:cNvPr>
          <p:cNvSpPr>
            <a:spLocks noGrp="1"/>
          </p:cNvSpPr>
          <p:nvPr>
            <p:ph idx="1"/>
          </p:nvPr>
        </p:nvSpPr>
        <p:spPr>
          <a:xfrm>
            <a:off x="5334000" y="762000"/>
            <a:ext cx="5333999" cy="5334000"/>
          </a:xfrm>
        </p:spPr>
        <p:txBody>
          <a:bodyPr anchor="ctr">
            <a:normAutofit/>
          </a:bodyPr>
          <a:lstStyle>
            <a:lvl1pPr>
              <a:defRPr sz="2800">
                <a:solidFill>
                  <a:schemeClr val="tx1"/>
                </a:solidFill>
              </a:defRPr>
            </a:lvl1pPr>
            <a:lvl2pPr>
              <a:defRPr sz="2400">
                <a:solidFill>
                  <a:schemeClr val="tx1"/>
                </a:solidFill>
              </a:defRPr>
            </a:lvl2pPr>
            <a:lvl3pPr>
              <a:defRPr sz="2000">
                <a:solidFill>
                  <a:schemeClr val="tx1"/>
                </a:solidFill>
              </a:defRPr>
            </a:lvl3pPr>
            <a:lvl4pPr>
              <a:defRPr sz="1800">
                <a:solidFill>
                  <a:schemeClr val="tx1"/>
                </a:solidFill>
              </a:defRPr>
            </a:lvl4pPr>
            <a:lvl5pPr>
              <a:defRPr sz="1800">
                <a:solidFill>
                  <a:schemeClr val="tx1"/>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95292E72-B66D-40EE-B182-5585382A6DC9}"/>
              </a:ext>
            </a:extLst>
          </p:cNvPr>
          <p:cNvSpPr>
            <a:spLocks noGrp="1"/>
          </p:cNvSpPr>
          <p:nvPr>
            <p:ph type="body" sz="half" idx="2"/>
          </p:nvPr>
        </p:nvSpPr>
        <p:spPr>
          <a:xfrm>
            <a:off x="1443741" y="3649682"/>
            <a:ext cx="3233096" cy="1933605"/>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ED73B694-B050-45F3-AE6F-A86A129F1C64}"/>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6" name="Footer Placeholder 5">
            <a:extLst>
              <a:ext uri="{FF2B5EF4-FFF2-40B4-BE49-F238E27FC236}">
                <a16:creationId xmlns:a16="http://schemas.microsoft.com/office/drawing/2014/main" id="{7E8AE423-9CA5-46B3-96B1-7586AD0208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4B973D-F1F7-47BC-996D-6100B7C89520}"/>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181991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9949-4A1F-4DA9-9B75-A6180F954B8D}"/>
              </a:ext>
            </a:extLst>
          </p:cNvPr>
          <p:cNvSpPr>
            <a:spLocks noGrp="1"/>
          </p:cNvSpPr>
          <p:nvPr>
            <p:ph type="title"/>
          </p:nvPr>
        </p:nvSpPr>
        <p:spPr>
          <a:xfrm>
            <a:off x="1433543" y="1383126"/>
            <a:ext cx="3289886" cy="2045874"/>
          </a:xfrm>
        </p:spPr>
        <p:txBody>
          <a:bodyPr anchor="b"/>
          <a:lstStyle>
            <a:lvl1pPr algn="r">
              <a:defRPr sz="2800">
                <a:solidFill>
                  <a:schemeClr val="tx1"/>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79A8D794-C670-4569-93D9-0FF8B35AA7AE}"/>
              </a:ext>
            </a:extLst>
          </p:cNvPr>
          <p:cNvSpPr>
            <a:spLocks noGrp="1"/>
          </p:cNvSpPr>
          <p:nvPr>
            <p:ph type="pic" idx="1"/>
          </p:nvPr>
        </p:nvSpPr>
        <p:spPr>
          <a:xfrm>
            <a:off x="5334001" y="762000"/>
            <a:ext cx="5333999" cy="5334000"/>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A92486F6-AE67-4B34-B8E2-0B7576DC2E3A}"/>
              </a:ext>
            </a:extLst>
          </p:cNvPr>
          <p:cNvSpPr>
            <a:spLocks noGrp="1"/>
          </p:cNvSpPr>
          <p:nvPr>
            <p:ph type="body" sz="half" idx="2"/>
          </p:nvPr>
        </p:nvSpPr>
        <p:spPr>
          <a:xfrm>
            <a:off x="1433544" y="3649682"/>
            <a:ext cx="3243292" cy="1684317"/>
          </a:xfrm>
        </p:spPr>
        <p:txBody>
          <a:bodyPr/>
          <a:lstStyle>
            <a:lvl1pPr marL="0" indent="0" algn="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198B11C-BB63-49A6-B488-29D4FBF8E107}"/>
              </a:ext>
            </a:extLst>
          </p:cNvPr>
          <p:cNvSpPr>
            <a:spLocks noGrp="1"/>
          </p:cNvSpPr>
          <p:nvPr>
            <p:ph type="dt" sz="half" idx="10"/>
          </p:nvPr>
        </p:nvSpPr>
        <p:spPr/>
        <p:txBody>
          <a:bodyPr/>
          <a:lstStyle/>
          <a:p>
            <a:fld id="{3C2B07E4-CDF9-4C88-A2F3-04620E58224D}" type="datetimeFigureOut">
              <a:rPr lang="en-US" smtClean="0"/>
              <a:t>7/14/21</a:t>
            </a:fld>
            <a:endParaRPr lang="en-US"/>
          </a:p>
        </p:txBody>
      </p:sp>
      <p:sp>
        <p:nvSpPr>
          <p:cNvPr id="6" name="Footer Placeholder 5">
            <a:extLst>
              <a:ext uri="{FF2B5EF4-FFF2-40B4-BE49-F238E27FC236}">
                <a16:creationId xmlns:a16="http://schemas.microsoft.com/office/drawing/2014/main" id="{324B9166-6D36-4F0A-9ADD-33D49A0C3A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B22B8F-7760-41B3-9053-DD90255B9EEE}"/>
              </a:ext>
            </a:extLst>
          </p:cNvPr>
          <p:cNvSpPr>
            <a:spLocks noGrp="1"/>
          </p:cNvSpPr>
          <p:nvPr>
            <p:ph type="sldNum" sz="quarter" idx="12"/>
          </p:nvPr>
        </p:nvSpPr>
        <p:spPr/>
        <p:txBody>
          <a:bodyPr/>
          <a:lstStyle/>
          <a:p>
            <a:fld id="{EFE71E98-A417-4ECC-ACEB-C0490C20DB04}" type="slidenum">
              <a:rPr lang="en-US" smtClean="0"/>
              <a:t>‹#›</a:t>
            </a:fld>
            <a:endParaRPr lang="en-US"/>
          </a:p>
        </p:txBody>
      </p:sp>
    </p:spTree>
    <p:extLst>
      <p:ext uri="{BB962C8B-B14F-4D97-AF65-F5344CB8AC3E}">
        <p14:creationId xmlns:p14="http://schemas.microsoft.com/office/powerpoint/2010/main" val="705277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84152A-7FE0-4708-B7C1-DBEC8F133766}"/>
              </a:ext>
            </a:extLst>
          </p:cNvPr>
          <p:cNvSpPr>
            <a:spLocks noGrp="1"/>
          </p:cNvSpPr>
          <p:nvPr>
            <p:ph type="title"/>
          </p:nvPr>
        </p:nvSpPr>
        <p:spPr>
          <a:xfrm>
            <a:off x="1429566" y="1041621"/>
            <a:ext cx="9238434" cy="861383"/>
          </a:xfrm>
          <a:prstGeom prst="rect">
            <a:avLst/>
          </a:prstGeom>
        </p:spPr>
        <p:txBody>
          <a:bodyPr vert="horz" lIns="91440" tIns="45720" rIns="91440" bIns="45720" rtlCol="0" anchor="b">
            <a:noAutofit/>
          </a:bodyPr>
          <a:lstStyle/>
          <a:p>
            <a:r>
              <a:rPr lang="en-US" dirty="0"/>
              <a:t>Click to edit Master title style</a:t>
            </a:r>
          </a:p>
        </p:txBody>
      </p:sp>
      <p:sp>
        <p:nvSpPr>
          <p:cNvPr id="3" name="Text Placeholder 2">
            <a:extLst>
              <a:ext uri="{FF2B5EF4-FFF2-40B4-BE49-F238E27FC236}">
                <a16:creationId xmlns:a16="http://schemas.microsoft.com/office/drawing/2014/main" id="{B911AB53-BAF9-439D-9451-47193CF2FF8E}"/>
              </a:ext>
            </a:extLst>
          </p:cNvPr>
          <p:cNvSpPr>
            <a:spLocks noGrp="1"/>
          </p:cNvSpPr>
          <p:nvPr>
            <p:ph type="body" idx="1"/>
          </p:nvPr>
        </p:nvSpPr>
        <p:spPr>
          <a:xfrm>
            <a:off x="1429566" y="2285999"/>
            <a:ext cx="9238434" cy="38100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FB96D9F-562A-496F-A530-A561994DC5EF}"/>
              </a:ext>
            </a:extLst>
          </p:cNvPr>
          <p:cNvSpPr>
            <a:spLocks noGrp="1"/>
          </p:cNvSpPr>
          <p:nvPr>
            <p:ph type="dt" sz="half" idx="2"/>
          </p:nvPr>
        </p:nvSpPr>
        <p:spPr>
          <a:xfrm rot="5400000">
            <a:off x="10471087" y="4891318"/>
            <a:ext cx="2673295"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3C2B07E4-CDF9-4C88-A2F3-04620E58224D}" type="datetimeFigureOut">
              <a:rPr lang="en-US" smtClean="0"/>
              <a:pPr/>
              <a:t>7/14/21</a:t>
            </a:fld>
            <a:endParaRPr lang="en-US" dirty="0"/>
          </a:p>
        </p:txBody>
      </p:sp>
      <p:sp>
        <p:nvSpPr>
          <p:cNvPr id="5" name="Footer Placeholder 4">
            <a:extLst>
              <a:ext uri="{FF2B5EF4-FFF2-40B4-BE49-F238E27FC236}">
                <a16:creationId xmlns:a16="http://schemas.microsoft.com/office/drawing/2014/main" id="{CC3060FE-AAC3-4FAE-9EB4-BCAE72D95670}"/>
              </a:ext>
            </a:extLst>
          </p:cNvPr>
          <p:cNvSpPr>
            <a:spLocks noGrp="1"/>
          </p:cNvSpPr>
          <p:nvPr>
            <p:ph type="ftr" sz="quarter" idx="3"/>
          </p:nvPr>
        </p:nvSpPr>
        <p:spPr>
          <a:xfrm rot="5400000">
            <a:off x="10473021" y="1609893"/>
            <a:ext cx="2669427"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4777EDB2-8F31-42FA-B253-62D241466385}"/>
              </a:ext>
            </a:extLst>
          </p:cNvPr>
          <p:cNvSpPr>
            <a:spLocks noGrp="1"/>
          </p:cNvSpPr>
          <p:nvPr>
            <p:ph type="sldNum" sz="quarter" idx="4"/>
          </p:nvPr>
        </p:nvSpPr>
        <p:spPr>
          <a:xfrm>
            <a:off x="11492908" y="3219853"/>
            <a:ext cx="629653" cy="429830"/>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fld id="{EFE71E98-A417-4ECC-ACEB-C0490C20DB04}" type="slidenum">
              <a:rPr lang="en-US" smtClean="0"/>
              <a:pPr/>
              <a:t>‹#›</a:t>
            </a:fld>
            <a:endParaRPr lang="en-US"/>
          </a:p>
        </p:txBody>
      </p:sp>
    </p:spTree>
    <p:extLst>
      <p:ext uri="{BB962C8B-B14F-4D97-AF65-F5344CB8AC3E}">
        <p14:creationId xmlns:p14="http://schemas.microsoft.com/office/powerpoint/2010/main" val="1243584794"/>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24" r:id="rId6"/>
    <p:sldLayoutId id="2147483719" r:id="rId7"/>
    <p:sldLayoutId id="2147483720" r:id="rId8"/>
    <p:sldLayoutId id="2147483721" r:id="rId9"/>
    <p:sldLayoutId id="2147483723" r:id="rId10"/>
    <p:sldLayoutId id="2147483722"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1C3281D-A46F-4842-9340-4CBC29E1B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ck tower on a building&#10;&#10;Description automatically generated with low confidence">
            <a:extLst>
              <a:ext uri="{FF2B5EF4-FFF2-40B4-BE49-F238E27FC236}">
                <a16:creationId xmlns:a16="http://schemas.microsoft.com/office/drawing/2014/main" id="{A6860B32-350F-5B4C-A8C7-AD7A6915FD23}"/>
              </a:ext>
            </a:extLst>
          </p:cNvPr>
          <p:cNvPicPr>
            <a:picLocks noChangeAspect="1"/>
          </p:cNvPicPr>
          <p:nvPr/>
        </p:nvPicPr>
        <p:blipFill rotWithShape="1">
          <a:blip r:embed="rId3">
            <a:alphaModFix amt="70000"/>
          </a:blip>
          <a:srcRect t="43325" b="16878"/>
          <a:stretch/>
        </p:blipFill>
        <p:spPr>
          <a:xfrm>
            <a:off x="20" y="10"/>
            <a:ext cx="12191980" cy="6857990"/>
          </a:xfrm>
          <a:prstGeom prst="rect">
            <a:avLst/>
          </a:prstGeom>
        </p:spPr>
      </p:pic>
      <p:sp>
        <p:nvSpPr>
          <p:cNvPr id="2" name="Title 1">
            <a:extLst>
              <a:ext uri="{FF2B5EF4-FFF2-40B4-BE49-F238E27FC236}">
                <a16:creationId xmlns:a16="http://schemas.microsoft.com/office/drawing/2014/main" id="{90A3F154-0989-6E4C-85C9-677D5D9ADC3E}"/>
              </a:ext>
            </a:extLst>
          </p:cNvPr>
          <p:cNvSpPr>
            <a:spLocks noGrp="1"/>
          </p:cNvSpPr>
          <p:nvPr>
            <p:ph type="ctrTitle"/>
          </p:nvPr>
        </p:nvSpPr>
        <p:spPr>
          <a:xfrm>
            <a:off x="2238258" y="1424473"/>
            <a:ext cx="7714388" cy="2850146"/>
          </a:xfrm>
        </p:spPr>
        <p:txBody>
          <a:bodyPr>
            <a:normAutofit/>
          </a:bodyPr>
          <a:lstStyle/>
          <a:p>
            <a:pPr algn="ctr"/>
            <a:r>
              <a:rPr lang="en-US" sz="3200" dirty="0"/>
              <a:t>Equality Act 10 years on</a:t>
            </a:r>
          </a:p>
        </p:txBody>
      </p:sp>
      <p:sp>
        <p:nvSpPr>
          <p:cNvPr id="3" name="Subtitle 2">
            <a:extLst>
              <a:ext uri="{FF2B5EF4-FFF2-40B4-BE49-F238E27FC236}">
                <a16:creationId xmlns:a16="http://schemas.microsoft.com/office/drawing/2014/main" id="{C4033D4E-D0CB-FB46-8144-06AAF0E42620}"/>
              </a:ext>
            </a:extLst>
          </p:cNvPr>
          <p:cNvSpPr>
            <a:spLocks noGrp="1"/>
          </p:cNvSpPr>
          <p:nvPr>
            <p:ph type="subTitle" idx="1"/>
          </p:nvPr>
        </p:nvSpPr>
        <p:spPr>
          <a:xfrm>
            <a:off x="2238258" y="4848464"/>
            <a:ext cx="7714388" cy="1085849"/>
          </a:xfrm>
        </p:spPr>
        <p:txBody>
          <a:bodyPr>
            <a:normAutofit/>
          </a:bodyPr>
          <a:lstStyle/>
          <a:p>
            <a:pPr algn="ctr"/>
            <a:r>
              <a:rPr lang="en-US" dirty="0"/>
              <a:t>DR SURIYAH BI </a:t>
            </a:r>
          </a:p>
          <a:p>
            <a:pPr algn="ctr"/>
            <a:r>
              <a:rPr lang="en-US" dirty="0"/>
              <a:t>FOUNDER &amp; CEO EQUALITY ACT REVIEW</a:t>
            </a:r>
          </a:p>
        </p:txBody>
      </p:sp>
      <p:cxnSp>
        <p:nvCxnSpPr>
          <p:cNvPr id="14" name="Straight Connector 13">
            <a:extLst>
              <a:ext uri="{FF2B5EF4-FFF2-40B4-BE49-F238E27FC236}">
                <a16:creationId xmlns:a16="http://schemas.microsoft.com/office/drawing/2014/main" id="{D4EDB048-C82F-4E9B-BCE9-3D1DBE5D59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09875" y="4578595"/>
            <a:ext cx="971155" cy="0"/>
          </a:xfrm>
          <a:prstGeom prst="line">
            <a:avLst/>
          </a:prstGeom>
          <a:ln w="317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9438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9566" y="285441"/>
            <a:ext cx="9238434" cy="857559"/>
          </a:xfrm>
        </p:spPr>
        <p:txBody>
          <a:bodyPr/>
          <a:lstStyle/>
          <a:p>
            <a:r>
              <a:rPr lang="en-US" dirty="0">
                <a:solidFill>
                  <a:srgbClr val="B548A6"/>
                </a:solidFill>
              </a:rPr>
              <a:t>OVERVIEW OF PRESENTATION</a:t>
            </a:r>
          </a:p>
        </p:txBody>
      </p:sp>
      <p:sp>
        <p:nvSpPr>
          <p:cNvPr id="9" name="Content Placeholder 2">
            <a:extLst>
              <a:ext uri="{FF2B5EF4-FFF2-40B4-BE49-F238E27FC236}">
                <a16:creationId xmlns:a16="http://schemas.microsoft.com/office/drawing/2014/main" id="{D0CCE25A-299E-5249-BBDD-485C26A1B8A5}"/>
              </a:ext>
            </a:extLst>
          </p:cNvPr>
          <p:cNvSpPr txBox="1">
            <a:spLocks/>
          </p:cNvSpPr>
          <p:nvPr/>
        </p:nvSpPr>
        <p:spPr>
          <a:xfrm>
            <a:off x="1476783" y="2438400"/>
            <a:ext cx="9238434" cy="3810000"/>
          </a:xfrm>
          <a:prstGeom prst="rect">
            <a:avLst/>
          </a:prstGeom>
        </p:spPr>
        <p:txBody>
          <a:bodyPr vert="horz" lIns="91440" tIns="45720" rIns="91440" bIns="45720" rtlCol="0">
            <a:normAutofit/>
          </a:bodyPr>
          <a:lstStyle>
            <a:lvl1pPr marL="274320" indent="-274320" algn="l" defTabSz="914400" rtl="0" eaLnBrk="1" latinLnBrk="0" hangingPunct="1">
              <a:lnSpc>
                <a:spcPct val="130000"/>
              </a:lnSpc>
              <a:spcBef>
                <a:spcPts val="1000"/>
              </a:spcBef>
              <a:buSzPct val="85000"/>
              <a:buFont typeface="Arial" panose="020B0604020202020204" pitchFamily="34" charset="0"/>
              <a:buChar char="•"/>
              <a:defRPr sz="1800" kern="1200">
                <a:solidFill>
                  <a:schemeClr val="tx1"/>
                </a:solidFill>
                <a:latin typeface="+mn-lt"/>
                <a:ea typeface="+mn-ea"/>
                <a:cs typeface="+mn-cs"/>
              </a:defRPr>
            </a:lvl1pPr>
            <a:lvl2pPr marL="274320" indent="0" algn="l" defTabSz="914400" rtl="0" eaLnBrk="1" latinLnBrk="0" hangingPunct="1">
              <a:lnSpc>
                <a:spcPct val="130000"/>
              </a:lnSpc>
              <a:spcBef>
                <a:spcPts val="500"/>
              </a:spcBef>
              <a:buSzPct val="85000"/>
              <a:buFontTx/>
              <a:buNone/>
              <a:defRPr sz="1600" b="1" kern="1200">
                <a:solidFill>
                  <a:schemeClr val="tx1"/>
                </a:solidFill>
                <a:latin typeface="+mn-lt"/>
                <a:ea typeface="+mn-ea"/>
                <a:cs typeface="+mn-cs"/>
              </a:defRPr>
            </a:lvl2pPr>
            <a:lvl3pPr marL="457200" indent="-182880" algn="l" defTabSz="914400" rtl="0" eaLnBrk="1" latinLnBrk="0" hangingPunct="1">
              <a:lnSpc>
                <a:spcPct val="130000"/>
              </a:lnSpc>
              <a:spcBef>
                <a:spcPts val="500"/>
              </a:spcBef>
              <a:buSzPct val="85000"/>
              <a:buFont typeface="Arial" panose="020B0604020202020204" pitchFamily="34" charset="0"/>
              <a:buChar char="•"/>
              <a:defRPr sz="1400" kern="1200">
                <a:solidFill>
                  <a:schemeClr val="tx1"/>
                </a:solidFill>
                <a:latin typeface="+mn-lt"/>
                <a:ea typeface="+mn-ea"/>
                <a:cs typeface="+mn-cs"/>
              </a:defRPr>
            </a:lvl3pPr>
            <a:lvl4pPr marL="466344" indent="0" algn="l" defTabSz="914400" rtl="0" eaLnBrk="1" latinLnBrk="0" hangingPunct="1">
              <a:lnSpc>
                <a:spcPct val="130000"/>
              </a:lnSpc>
              <a:spcBef>
                <a:spcPts val="500"/>
              </a:spcBef>
              <a:buSzPct val="85000"/>
              <a:buFontTx/>
              <a:buNone/>
              <a:defRPr sz="1200" b="1" kern="1200">
                <a:solidFill>
                  <a:schemeClr val="tx1"/>
                </a:solidFill>
                <a:latin typeface="+mn-lt"/>
                <a:ea typeface="+mn-ea"/>
                <a:cs typeface="+mn-cs"/>
              </a:defRPr>
            </a:lvl4pPr>
            <a:lvl5pPr marL="640080" indent="-182880" algn="l" defTabSz="914400" rtl="0" eaLnBrk="1" latinLnBrk="0" hangingPunct="1">
              <a:lnSpc>
                <a:spcPct val="130000"/>
              </a:lnSpc>
              <a:spcBef>
                <a:spcPts val="500"/>
              </a:spcBef>
              <a:buSzPct val="85000"/>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B548A6"/>
                </a:solidFill>
              </a:rPr>
              <a:t>Discuss the origins of the report, methods, and key arguments.</a:t>
            </a:r>
          </a:p>
          <a:p>
            <a:r>
              <a:rPr lang="en-US" dirty="0">
                <a:solidFill>
                  <a:srgbClr val="B548A6"/>
                </a:solidFill>
              </a:rPr>
              <a:t>Provide examples to support the key arguments. </a:t>
            </a:r>
          </a:p>
          <a:p>
            <a:r>
              <a:rPr lang="en-US" dirty="0">
                <a:solidFill>
                  <a:srgbClr val="B548A6"/>
                </a:solidFill>
              </a:rPr>
              <a:t>Outline next steps. </a:t>
            </a:r>
          </a:p>
        </p:txBody>
      </p:sp>
      <p:pic>
        <p:nvPicPr>
          <p:cNvPr id="11" name="Picture 10" descr="A picture containing text&#10;&#10;Description automatically generated">
            <a:extLst>
              <a:ext uri="{FF2B5EF4-FFF2-40B4-BE49-F238E27FC236}">
                <a16:creationId xmlns:a16="http://schemas.microsoft.com/office/drawing/2014/main" id="{F2B80FFD-A5C2-D74D-AA00-818FDE829F8C}"/>
              </a:ext>
            </a:extLst>
          </p:cNvPr>
          <p:cNvPicPr>
            <a:picLocks noChangeAspect="1"/>
          </p:cNvPicPr>
          <p:nvPr/>
        </p:nvPicPr>
        <p:blipFill>
          <a:blip r:embed="rId2"/>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262135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9566" y="285441"/>
            <a:ext cx="9238434" cy="857559"/>
          </a:xfrm>
        </p:spPr>
        <p:txBody>
          <a:bodyPr/>
          <a:lstStyle/>
          <a:p>
            <a:r>
              <a:rPr lang="en-US" dirty="0">
                <a:solidFill>
                  <a:srgbClr val="B548A6"/>
                </a:solidFill>
              </a:rPr>
              <a:t>Equality act 10 years on report</a:t>
            </a:r>
          </a:p>
        </p:txBody>
      </p:sp>
      <p:sp>
        <p:nvSpPr>
          <p:cNvPr id="3" name="Content Placeholder 2">
            <a:extLst>
              <a:ext uri="{FF2B5EF4-FFF2-40B4-BE49-F238E27FC236}">
                <a16:creationId xmlns:a16="http://schemas.microsoft.com/office/drawing/2014/main" id="{783FA5DD-0436-334F-A74C-59C899641321}"/>
              </a:ext>
            </a:extLst>
          </p:cNvPr>
          <p:cNvSpPr>
            <a:spLocks noGrp="1"/>
          </p:cNvSpPr>
          <p:nvPr>
            <p:ph idx="1"/>
          </p:nvPr>
        </p:nvSpPr>
        <p:spPr>
          <a:xfrm>
            <a:off x="1429566" y="1428441"/>
            <a:ext cx="9238434" cy="4667559"/>
          </a:xfrm>
        </p:spPr>
        <p:txBody>
          <a:bodyPr>
            <a:normAutofit/>
          </a:bodyPr>
          <a:lstStyle/>
          <a:p>
            <a:endParaRPr lang="en-US" dirty="0">
              <a:solidFill>
                <a:srgbClr val="B548A6"/>
              </a:solidFill>
            </a:endParaRPr>
          </a:p>
          <a:p>
            <a:r>
              <a:rPr lang="en-US" dirty="0">
                <a:solidFill>
                  <a:srgbClr val="B548A6"/>
                </a:solidFill>
              </a:rPr>
              <a:t>A work in progress since 2018. </a:t>
            </a:r>
          </a:p>
          <a:p>
            <a:r>
              <a:rPr lang="en-US" dirty="0">
                <a:solidFill>
                  <a:srgbClr val="B548A6"/>
                </a:solidFill>
              </a:rPr>
              <a:t>Current review is the largest and most comprehensive review in its ten-year history.</a:t>
            </a:r>
          </a:p>
          <a:p>
            <a:r>
              <a:rPr lang="en-US" dirty="0">
                <a:solidFill>
                  <a:srgbClr val="B548A6"/>
                </a:solidFill>
              </a:rPr>
              <a:t>Involves data from public consultation, roundtable discussions with experts, existing literature, and interviews with affected persons. </a:t>
            </a:r>
          </a:p>
          <a:p>
            <a:r>
              <a:rPr lang="en-US" dirty="0">
                <a:solidFill>
                  <a:srgbClr val="B548A6"/>
                </a:solidFill>
              </a:rPr>
              <a:t>Parliamentary contributors  include Lord Woolley, Marsha de Cordova MP, Wera Hobhouse MP, and Preet Gill MP. </a:t>
            </a:r>
          </a:p>
          <a:p>
            <a:r>
              <a:rPr lang="en-US" dirty="0">
                <a:solidFill>
                  <a:srgbClr val="B548A6"/>
                </a:solidFill>
              </a:rPr>
              <a:t>Academic contributors from, Queen Mary's, School of oriental and African Studies, and University of Kent, University of Bedfordshire.</a:t>
            </a:r>
          </a:p>
          <a:p>
            <a:r>
              <a:rPr lang="en-US" dirty="0">
                <a:solidFill>
                  <a:srgbClr val="B548A6"/>
                </a:solidFill>
              </a:rPr>
              <a:t>Review is not absolute, its an iterative process. We will conduct regular reviews. </a:t>
            </a:r>
          </a:p>
          <a:p>
            <a:pPr marL="0" indent="0">
              <a:buNone/>
            </a:pPr>
            <a:endParaRPr lang="en-US" dirty="0">
              <a:solidFill>
                <a:srgbClr val="B548A6"/>
              </a:solidFill>
            </a:endParaRPr>
          </a:p>
          <a:p>
            <a:endParaRPr lang="en-US" dirty="0">
              <a:solidFill>
                <a:srgbClr val="B548A6"/>
              </a:solidFill>
            </a:endParaRPr>
          </a:p>
          <a:p>
            <a:endParaRPr lang="en-US" dirty="0"/>
          </a:p>
        </p:txBody>
      </p:sp>
      <p:pic>
        <p:nvPicPr>
          <p:cNvPr id="8" name="Picture 7" descr="A picture containing text&#10;&#10;Description automatically generated">
            <a:extLst>
              <a:ext uri="{FF2B5EF4-FFF2-40B4-BE49-F238E27FC236}">
                <a16:creationId xmlns:a16="http://schemas.microsoft.com/office/drawing/2014/main" id="{06DA6248-2F6F-B144-9EEE-4E52B2DB67B1}"/>
              </a:ext>
            </a:extLst>
          </p:cNvPr>
          <p:cNvPicPr>
            <a:picLocks noChangeAspect="1"/>
          </p:cNvPicPr>
          <p:nvPr/>
        </p:nvPicPr>
        <p:blipFill>
          <a:blip r:embed="rId2"/>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12109697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9566" y="285441"/>
            <a:ext cx="9238434" cy="857559"/>
          </a:xfrm>
        </p:spPr>
        <p:txBody>
          <a:bodyPr/>
          <a:lstStyle/>
          <a:p>
            <a:r>
              <a:rPr lang="en-US" dirty="0">
                <a:solidFill>
                  <a:srgbClr val="B548A6"/>
                </a:solidFill>
              </a:rPr>
              <a:t>Key arguments </a:t>
            </a:r>
          </a:p>
        </p:txBody>
      </p:sp>
      <p:sp>
        <p:nvSpPr>
          <p:cNvPr id="3" name="Content Placeholder 2">
            <a:extLst>
              <a:ext uri="{FF2B5EF4-FFF2-40B4-BE49-F238E27FC236}">
                <a16:creationId xmlns:a16="http://schemas.microsoft.com/office/drawing/2014/main" id="{783FA5DD-0436-334F-A74C-59C899641321}"/>
              </a:ext>
            </a:extLst>
          </p:cNvPr>
          <p:cNvSpPr>
            <a:spLocks noGrp="1"/>
          </p:cNvSpPr>
          <p:nvPr>
            <p:ph idx="1"/>
          </p:nvPr>
        </p:nvSpPr>
        <p:spPr>
          <a:xfrm>
            <a:off x="1429566" y="1428441"/>
            <a:ext cx="9238434" cy="4667559"/>
          </a:xfrm>
        </p:spPr>
        <p:txBody>
          <a:bodyPr>
            <a:normAutofit fontScale="92500" lnSpcReduction="10000"/>
          </a:bodyPr>
          <a:lstStyle/>
          <a:p>
            <a:pPr marL="342900" indent="-342900">
              <a:buFont typeface="+mj-lt"/>
              <a:buAutoNum type="arabicPeriod"/>
            </a:pPr>
            <a:r>
              <a:rPr lang="en-US" dirty="0">
                <a:solidFill>
                  <a:srgbClr val="B548A6"/>
                </a:solidFill>
              </a:rPr>
              <a:t>Strengthen current protected characteristics </a:t>
            </a:r>
          </a:p>
          <a:p>
            <a:pPr marL="525780" lvl="2" indent="-342900"/>
            <a:r>
              <a:rPr lang="en-US" sz="1600" dirty="0">
                <a:solidFill>
                  <a:srgbClr val="B548A6"/>
                </a:solidFill>
              </a:rPr>
              <a:t>Race, Religion or Belief, Sex. </a:t>
            </a:r>
          </a:p>
          <a:p>
            <a:pPr marL="342900" indent="-342900">
              <a:buFont typeface="+mj-lt"/>
              <a:buAutoNum type="arabicPeriod"/>
            </a:pPr>
            <a:r>
              <a:rPr lang="en-US" dirty="0">
                <a:solidFill>
                  <a:srgbClr val="B548A6"/>
                </a:solidFill>
              </a:rPr>
              <a:t>Ratify unenforced aspects of the Act</a:t>
            </a:r>
          </a:p>
          <a:p>
            <a:pPr marL="525780" lvl="2" indent="-342900"/>
            <a:r>
              <a:rPr lang="en-US" sz="1600" dirty="0">
                <a:solidFill>
                  <a:srgbClr val="B548A6"/>
                </a:solidFill>
              </a:rPr>
              <a:t>S.1 Socioeconomic Duty, S.14 Dual Discrimination, S.9 Caste.</a:t>
            </a:r>
          </a:p>
          <a:p>
            <a:pPr marL="342900" indent="-342900">
              <a:buFont typeface="+mj-lt"/>
              <a:buAutoNum type="arabicPeriod"/>
            </a:pPr>
            <a:r>
              <a:rPr lang="en-US" dirty="0">
                <a:solidFill>
                  <a:srgbClr val="B548A6"/>
                </a:solidFill>
              </a:rPr>
              <a:t>Add new protected characteristics </a:t>
            </a:r>
          </a:p>
          <a:p>
            <a:pPr marL="525780" lvl="2" indent="-342900"/>
            <a:r>
              <a:rPr lang="en-US" sz="1600" dirty="0">
                <a:solidFill>
                  <a:srgbClr val="B548A6"/>
                </a:solidFill>
              </a:rPr>
              <a:t>Current Act is largely based on/rooted in biological characteristics, overlooks the socioeconomic/sociocultural aspects of human experience.</a:t>
            </a:r>
          </a:p>
          <a:p>
            <a:pPr marL="525780" lvl="2" indent="-342900"/>
            <a:r>
              <a:rPr lang="en-US" sz="1600" dirty="0">
                <a:solidFill>
                  <a:srgbClr val="B548A6"/>
                </a:solidFill>
              </a:rPr>
              <a:t>Socioeconomic background, homelessness, accent, weight, immigration, hair. </a:t>
            </a:r>
          </a:p>
          <a:p>
            <a:pPr marL="342900" indent="-342900">
              <a:buFont typeface="+mj-lt"/>
              <a:buAutoNum type="arabicPeriod"/>
            </a:pPr>
            <a:r>
              <a:rPr lang="en-US" dirty="0">
                <a:solidFill>
                  <a:srgbClr val="B548A6"/>
                </a:solidFill>
              </a:rPr>
              <a:t>Access to the Act must be protected (legal aid). </a:t>
            </a:r>
          </a:p>
          <a:p>
            <a:pPr marL="342900" indent="-342900">
              <a:buFont typeface="+mj-lt"/>
              <a:buAutoNum type="arabicPeriod"/>
            </a:pPr>
            <a:r>
              <a:rPr lang="en-US" dirty="0">
                <a:solidFill>
                  <a:srgbClr val="B548A6"/>
                </a:solidFill>
              </a:rPr>
              <a:t>Recognise blind sports such as unregulated employment industries.</a:t>
            </a:r>
          </a:p>
          <a:p>
            <a:pPr marL="342900" indent="-342900">
              <a:buFont typeface="+mj-lt"/>
              <a:buAutoNum type="arabicPeriod"/>
            </a:pPr>
            <a:r>
              <a:rPr lang="en-US" dirty="0">
                <a:solidFill>
                  <a:srgbClr val="B548A6"/>
                </a:solidFill>
              </a:rPr>
              <a:t>Extend the act beyond binary direct and indirect discrimination to context-based discrimination. </a:t>
            </a:r>
          </a:p>
        </p:txBody>
      </p:sp>
      <p:pic>
        <p:nvPicPr>
          <p:cNvPr id="8" name="Picture 7" descr="A picture containing text&#10;&#10;Description automatically generated">
            <a:extLst>
              <a:ext uri="{FF2B5EF4-FFF2-40B4-BE49-F238E27FC236}">
                <a16:creationId xmlns:a16="http://schemas.microsoft.com/office/drawing/2014/main" id="{152D69AD-AFCA-C742-9DDB-2D3A535B1127}"/>
              </a:ext>
            </a:extLst>
          </p:cNvPr>
          <p:cNvPicPr>
            <a:picLocks noChangeAspect="1"/>
          </p:cNvPicPr>
          <p:nvPr/>
        </p:nvPicPr>
        <p:blipFill>
          <a:blip r:embed="rId2"/>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9420067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9566" y="285441"/>
            <a:ext cx="9238434" cy="857559"/>
          </a:xfrm>
        </p:spPr>
        <p:txBody>
          <a:bodyPr/>
          <a:lstStyle/>
          <a:p>
            <a:r>
              <a:rPr lang="en-US" dirty="0">
                <a:solidFill>
                  <a:srgbClr val="B548A6"/>
                </a:solidFill>
              </a:rPr>
              <a:t>Interview extracts </a:t>
            </a:r>
          </a:p>
        </p:txBody>
      </p:sp>
      <p:sp>
        <p:nvSpPr>
          <p:cNvPr id="4" name="TextBox 3">
            <a:extLst>
              <a:ext uri="{FF2B5EF4-FFF2-40B4-BE49-F238E27FC236}">
                <a16:creationId xmlns:a16="http://schemas.microsoft.com/office/drawing/2014/main" id="{054775D7-D401-D04E-977B-36D685BA7F1D}"/>
              </a:ext>
            </a:extLst>
          </p:cNvPr>
          <p:cNvSpPr txBox="1"/>
          <p:nvPr/>
        </p:nvSpPr>
        <p:spPr>
          <a:xfrm>
            <a:off x="5092390" y="1339137"/>
            <a:ext cx="3523786" cy="4708981"/>
          </a:xfrm>
          <a:prstGeom prst="rect">
            <a:avLst/>
          </a:prstGeom>
          <a:noFill/>
        </p:spPr>
        <p:txBody>
          <a:bodyPr wrap="square" rtlCol="0">
            <a:spAutoFit/>
          </a:bodyPr>
          <a:lstStyle/>
          <a:p>
            <a:r>
              <a:rPr lang="en-US" sz="1500" i="1" dirty="0">
                <a:solidFill>
                  <a:srgbClr val="B548A6"/>
                </a:solidFill>
              </a:rPr>
              <a:t>“As a BAME PhD student from a low-socioeconomic background, I did not receive funding from my university...I had to work multiple jobs to fund my studies. When I received a fellowship at an Ivy League in America and I contacted my university for support to enable me to take up this wonderful and rare opportunity. I was told if you cannot afford it you should not go</a:t>
            </a:r>
            <a:r>
              <a:rPr lang="en-US" sz="1500" dirty="0">
                <a:solidFill>
                  <a:srgbClr val="B548A6"/>
                </a:solidFill>
              </a:rPr>
              <a:t>...</a:t>
            </a:r>
            <a:r>
              <a:rPr lang="en-US" sz="1500" i="1" dirty="0">
                <a:solidFill>
                  <a:srgbClr val="B548A6"/>
                </a:solidFill>
              </a:rPr>
              <a:t>they would not make this comment for another identity marker for example if I was Black, they would not tell me I should not take this opportunity because racism in America exists, so why is it that it is acceptable to say such a thing to people from poor backgrounds</a:t>
            </a:r>
            <a:r>
              <a:rPr lang="en-US" sz="1500" dirty="0">
                <a:solidFill>
                  <a:srgbClr val="B548A6"/>
                </a:solidFill>
              </a:rPr>
              <a:t>...</a:t>
            </a:r>
            <a:r>
              <a:rPr lang="en-US" sz="1500" i="1" dirty="0">
                <a:solidFill>
                  <a:srgbClr val="B548A6"/>
                </a:solidFill>
              </a:rPr>
              <a:t>universities are breeding grounds for socioeconomic inequality</a:t>
            </a:r>
            <a:r>
              <a:rPr lang="en-US" sz="1500" dirty="0">
                <a:solidFill>
                  <a:srgbClr val="B548A6"/>
                </a:solidFill>
              </a:rPr>
              <a:t>...</a:t>
            </a:r>
            <a:r>
              <a:rPr lang="en-US" sz="1500" i="1" dirty="0">
                <a:solidFill>
                  <a:srgbClr val="B548A6"/>
                </a:solidFill>
              </a:rPr>
              <a:t>” </a:t>
            </a:r>
            <a:endParaRPr lang="en-US" sz="1500" dirty="0">
              <a:solidFill>
                <a:srgbClr val="B548A6"/>
              </a:solidFill>
              <a:effectLst/>
            </a:endParaRPr>
          </a:p>
          <a:p>
            <a:r>
              <a:rPr lang="en-US" sz="1500" dirty="0">
                <a:solidFill>
                  <a:srgbClr val="B548A6"/>
                </a:solidFill>
              </a:rPr>
              <a:t>Rabia, 30, London</a:t>
            </a:r>
            <a:br>
              <a:rPr lang="en-US" sz="1500" dirty="0">
                <a:highlight>
                  <a:srgbClr val="B548A6"/>
                </a:highlight>
              </a:rPr>
            </a:br>
            <a:endParaRPr lang="en-US" sz="1500" dirty="0">
              <a:effectLst/>
              <a:highlight>
                <a:srgbClr val="B548A6"/>
              </a:highlight>
            </a:endParaRPr>
          </a:p>
        </p:txBody>
      </p:sp>
      <p:sp>
        <p:nvSpPr>
          <p:cNvPr id="7" name="Content Placeholder 6">
            <a:extLst>
              <a:ext uri="{FF2B5EF4-FFF2-40B4-BE49-F238E27FC236}">
                <a16:creationId xmlns:a16="http://schemas.microsoft.com/office/drawing/2014/main" id="{0CCB1FEF-6F52-7541-837A-42003F0C976D}"/>
              </a:ext>
            </a:extLst>
          </p:cNvPr>
          <p:cNvSpPr>
            <a:spLocks noGrp="1"/>
          </p:cNvSpPr>
          <p:nvPr>
            <p:ph idx="1"/>
          </p:nvPr>
        </p:nvSpPr>
        <p:spPr>
          <a:xfrm>
            <a:off x="1123661" y="1523999"/>
            <a:ext cx="3523786" cy="4893647"/>
          </a:xfrm>
        </p:spPr>
        <p:txBody>
          <a:bodyPr>
            <a:normAutofit fontScale="25000" lnSpcReduction="20000"/>
          </a:bodyPr>
          <a:lstStyle/>
          <a:p>
            <a:pPr marL="0" indent="0">
              <a:buNone/>
            </a:pPr>
            <a:r>
              <a:rPr lang="en-US" sz="4900" i="1" dirty="0">
                <a:solidFill>
                  <a:srgbClr val="B548A6"/>
                </a:solidFill>
              </a:rPr>
              <a:t>“I suffer from fibromyalgia for which I take Gabapentin 300mg, a very strong medication. One of the side effects of the medication includes tiredness, which I cope with by drinking coffee, but it’s the flare-ups I experience which are particularly difficult to manage. I can barely get out of bed and my whole body is in a lot of pain. When I tried to explain this to my manager, she said “you brown people are so low on vitamin D why don’t you just take supplements and turn up to work like everyone else?” Her comment was discriminatory regarding both my disability and ethnicity. It was the fact that I was both Bangladeshi and disabled at the same time which is why she made this remark</a:t>
            </a:r>
            <a:r>
              <a:rPr lang="en-US" sz="4900" dirty="0">
                <a:solidFill>
                  <a:srgbClr val="B548A6"/>
                </a:solidFill>
              </a:rPr>
              <a:t>...</a:t>
            </a:r>
            <a:r>
              <a:rPr lang="en-US" sz="4900" i="1" dirty="0">
                <a:solidFill>
                  <a:srgbClr val="B548A6"/>
                </a:solidFill>
              </a:rPr>
              <a:t>she made me feel really low and her behaviour did cause me to question my ethnicity and think things like ‘if I was not brown perhaps I would not be in so much physical pain’</a:t>
            </a:r>
            <a:r>
              <a:rPr lang="en-US" sz="4900" dirty="0">
                <a:solidFill>
                  <a:srgbClr val="B548A6"/>
                </a:solidFill>
              </a:rPr>
              <a:t>...</a:t>
            </a:r>
            <a:r>
              <a:rPr lang="en-US" sz="4900" i="1" dirty="0">
                <a:solidFill>
                  <a:srgbClr val="B548A6"/>
                </a:solidFill>
              </a:rPr>
              <a:t>” </a:t>
            </a:r>
          </a:p>
          <a:p>
            <a:pPr marL="0" indent="0">
              <a:buNone/>
            </a:pPr>
            <a:r>
              <a:rPr lang="en-US" sz="4900" dirty="0">
                <a:solidFill>
                  <a:srgbClr val="B548A6"/>
                </a:solidFill>
              </a:rPr>
              <a:t>Leena, 25, Cardiff </a:t>
            </a:r>
          </a:p>
          <a:p>
            <a:endParaRPr lang="en-US" dirty="0"/>
          </a:p>
        </p:txBody>
      </p:sp>
      <p:sp>
        <p:nvSpPr>
          <p:cNvPr id="8" name="TextBox 7">
            <a:extLst>
              <a:ext uri="{FF2B5EF4-FFF2-40B4-BE49-F238E27FC236}">
                <a16:creationId xmlns:a16="http://schemas.microsoft.com/office/drawing/2014/main" id="{147EE9C6-8AD0-9048-9EE7-16E3D63908CB}"/>
              </a:ext>
            </a:extLst>
          </p:cNvPr>
          <p:cNvSpPr txBox="1"/>
          <p:nvPr/>
        </p:nvSpPr>
        <p:spPr>
          <a:xfrm>
            <a:off x="9061119" y="1246803"/>
            <a:ext cx="2854712" cy="4893647"/>
          </a:xfrm>
          <a:prstGeom prst="rect">
            <a:avLst/>
          </a:prstGeom>
          <a:noFill/>
        </p:spPr>
        <p:txBody>
          <a:bodyPr wrap="square" rtlCol="0">
            <a:spAutoFit/>
          </a:bodyPr>
          <a:lstStyle/>
          <a:p>
            <a:r>
              <a:rPr lang="en-US" sz="1600" i="1" dirty="0">
                <a:solidFill>
                  <a:srgbClr val="B548A6"/>
                </a:solidFill>
              </a:rPr>
              <a:t>“I was offered an interview at a large supermarket chain and one of the senior people on the panel said that she noted I wrote down my address was a homeless shelter I was living in at the time. She asked me if this was correct or I had made a mistake, I told her it was the correct address</a:t>
            </a:r>
            <a:r>
              <a:rPr lang="en-US" sz="1600" dirty="0">
                <a:solidFill>
                  <a:srgbClr val="B548A6"/>
                </a:solidFill>
              </a:rPr>
              <a:t>...</a:t>
            </a:r>
            <a:r>
              <a:rPr lang="en-US" sz="1600" i="1" dirty="0">
                <a:solidFill>
                  <a:srgbClr val="B548A6"/>
                </a:solidFill>
              </a:rPr>
              <a:t>she looked straight at me and said 'well how do we know if we offer you a job you won’t steal the food?' I was so hurt, all I was doing was trying to get my life back </a:t>
            </a:r>
            <a:endParaRPr lang="en-US" sz="1600" dirty="0">
              <a:solidFill>
                <a:srgbClr val="B548A6"/>
              </a:solidFill>
              <a:effectLst/>
            </a:endParaRPr>
          </a:p>
          <a:p>
            <a:r>
              <a:rPr lang="en-US" sz="1600" i="1" dirty="0">
                <a:solidFill>
                  <a:srgbClr val="B548A6"/>
                </a:solidFill>
              </a:rPr>
              <a:t>together</a:t>
            </a:r>
            <a:r>
              <a:rPr lang="en-US" sz="1600" dirty="0">
                <a:solidFill>
                  <a:srgbClr val="B548A6"/>
                </a:solidFill>
              </a:rPr>
              <a:t>...</a:t>
            </a:r>
            <a:r>
              <a:rPr lang="en-US" sz="1600" i="1" dirty="0">
                <a:solidFill>
                  <a:srgbClr val="B548A6"/>
                </a:solidFill>
              </a:rPr>
              <a:t>you won’t be surprised to know that I didn’t get the job in the end</a:t>
            </a:r>
            <a:r>
              <a:rPr lang="en-US" sz="1600" dirty="0">
                <a:solidFill>
                  <a:srgbClr val="B548A6"/>
                </a:solidFill>
              </a:rPr>
              <a:t>...</a:t>
            </a:r>
            <a:r>
              <a:rPr lang="en-US" sz="1600" i="1" dirty="0">
                <a:solidFill>
                  <a:srgbClr val="B548A6"/>
                </a:solidFill>
              </a:rPr>
              <a:t>” </a:t>
            </a:r>
            <a:r>
              <a:rPr lang="en-US" sz="1600" dirty="0">
                <a:solidFill>
                  <a:srgbClr val="B548A6"/>
                </a:solidFill>
              </a:rPr>
              <a:t>Daniel, 33, London </a:t>
            </a:r>
            <a:endParaRPr lang="en-US" sz="1600" dirty="0">
              <a:solidFill>
                <a:srgbClr val="B548A6"/>
              </a:solidFill>
              <a:effectLst/>
            </a:endParaRPr>
          </a:p>
        </p:txBody>
      </p:sp>
      <p:sp>
        <p:nvSpPr>
          <p:cNvPr id="9" name="TextBox 8">
            <a:extLst>
              <a:ext uri="{FF2B5EF4-FFF2-40B4-BE49-F238E27FC236}">
                <a16:creationId xmlns:a16="http://schemas.microsoft.com/office/drawing/2014/main" id="{7686D62C-0B48-2E4F-BC63-01D28F033677}"/>
              </a:ext>
            </a:extLst>
          </p:cNvPr>
          <p:cNvSpPr txBox="1"/>
          <p:nvPr/>
        </p:nvSpPr>
        <p:spPr>
          <a:xfrm>
            <a:off x="1293541" y="6048118"/>
            <a:ext cx="2743200" cy="523220"/>
          </a:xfrm>
          <a:prstGeom prst="rect">
            <a:avLst/>
          </a:prstGeom>
          <a:solidFill>
            <a:srgbClr val="B548A6"/>
          </a:solidFill>
        </p:spPr>
        <p:txBody>
          <a:bodyPr wrap="square" rtlCol="0">
            <a:spAutoFit/>
          </a:bodyPr>
          <a:lstStyle/>
          <a:p>
            <a:pPr algn="ctr"/>
            <a:r>
              <a:rPr lang="en-US" sz="1400" b="1" dirty="0"/>
              <a:t>DUAL DISCRIMINATION [ETHNICITY AND DISABILITY]</a:t>
            </a:r>
          </a:p>
        </p:txBody>
      </p:sp>
      <p:sp>
        <p:nvSpPr>
          <p:cNvPr id="10" name="TextBox 9">
            <a:extLst>
              <a:ext uri="{FF2B5EF4-FFF2-40B4-BE49-F238E27FC236}">
                <a16:creationId xmlns:a16="http://schemas.microsoft.com/office/drawing/2014/main" id="{D59A99F8-10C6-2F45-BAF0-CB7A8A48BFE1}"/>
              </a:ext>
            </a:extLst>
          </p:cNvPr>
          <p:cNvSpPr txBox="1"/>
          <p:nvPr/>
        </p:nvSpPr>
        <p:spPr>
          <a:xfrm>
            <a:off x="5330282" y="6109869"/>
            <a:ext cx="2743200" cy="307777"/>
          </a:xfrm>
          <a:prstGeom prst="rect">
            <a:avLst/>
          </a:prstGeom>
          <a:solidFill>
            <a:srgbClr val="B548A6"/>
          </a:solidFill>
        </p:spPr>
        <p:txBody>
          <a:bodyPr wrap="square" rtlCol="0">
            <a:spAutoFit/>
          </a:bodyPr>
          <a:lstStyle/>
          <a:p>
            <a:pPr algn="ctr"/>
            <a:r>
              <a:rPr lang="en-US" sz="1400" b="1" dirty="0"/>
              <a:t>SOIOECONOMIC BACKGROUND</a:t>
            </a:r>
          </a:p>
        </p:txBody>
      </p:sp>
      <p:sp>
        <p:nvSpPr>
          <p:cNvPr id="11" name="TextBox 10">
            <a:extLst>
              <a:ext uri="{FF2B5EF4-FFF2-40B4-BE49-F238E27FC236}">
                <a16:creationId xmlns:a16="http://schemas.microsoft.com/office/drawing/2014/main" id="{3417550E-F207-5344-AD38-49611E769B3D}"/>
              </a:ext>
            </a:extLst>
          </p:cNvPr>
          <p:cNvSpPr txBox="1"/>
          <p:nvPr/>
        </p:nvSpPr>
        <p:spPr>
          <a:xfrm>
            <a:off x="9061119" y="6109868"/>
            <a:ext cx="2743200" cy="523220"/>
          </a:xfrm>
          <a:prstGeom prst="rect">
            <a:avLst/>
          </a:prstGeom>
          <a:solidFill>
            <a:srgbClr val="B548A6"/>
          </a:solidFill>
        </p:spPr>
        <p:txBody>
          <a:bodyPr wrap="square" rtlCol="0">
            <a:spAutoFit/>
          </a:bodyPr>
          <a:lstStyle/>
          <a:p>
            <a:pPr algn="ctr"/>
            <a:r>
              <a:rPr lang="en-US" sz="1400" b="1" dirty="0"/>
              <a:t>DISCRIMINATION AGAINST THE HOMELESS</a:t>
            </a:r>
          </a:p>
        </p:txBody>
      </p:sp>
      <p:pic>
        <p:nvPicPr>
          <p:cNvPr id="13" name="Picture 12" descr="A picture containing text&#10;&#10;Description automatically generated">
            <a:extLst>
              <a:ext uri="{FF2B5EF4-FFF2-40B4-BE49-F238E27FC236}">
                <a16:creationId xmlns:a16="http://schemas.microsoft.com/office/drawing/2014/main" id="{1FB450E9-D5A9-834F-8819-9AAB5E00BA04}"/>
              </a:ext>
            </a:extLst>
          </p:cNvPr>
          <p:cNvPicPr>
            <a:picLocks noChangeAspect="1"/>
          </p:cNvPicPr>
          <p:nvPr/>
        </p:nvPicPr>
        <p:blipFill>
          <a:blip r:embed="rId3"/>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1833556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9566" y="285441"/>
            <a:ext cx="9238434" cy="857559"/>
          </a:xfrm>
        </p:spPr>
        <p:txBody>
          <a:bodyPr/>
          <a:lstStyle/>
          <a:p>
            <a:r>
              <a:rPr lang="en-US" dirty="0">
                <a:solidFill>
                  <a:srgbClr val="B548A6"/>
                </a:solidFill>
              </a:rPr>
              <a:t>Interview extracts </a:t>
            </a:r>
          </a:p>
        </p:txBody>
      </p:sp>
      <p:sp>
        <p:nvSpPr>
          <p:cNvPr id="4" name="TextBox 3">
            <a:extLst>
              <a:ext uri="{FF2B5EF4-FFF2-40B4-BE49-F238E27FC236}">
                <a16:creationId xmlns:a16="http://schemas.microsoft.com/office/drawing/2014/main" id="{054775D7-D401-D04E-977B-36D685BA7F1D}"/>
              </a:ext>
            </a:extLst>
          </p:cNvPr>
          <p:cNvSpPr txBox="1"/>
          <p:nvPr/>
        </p:nvSpPr>
        <p:spPr>
          <a:xfrm>
            <a:off x="5092390" y="1400887"/>
            <a:ext cx="3523786" cy="4801314"/>
          </a:xfrm>
          <a:prstGeom prst="rect">
            <a:avLst/>
          </a:prstGeom>
          <a:noFill/>
        </p:spPr>
        <p:txBody>
          <a:bodyPr wrap="square" rtlCol="0">
            <a:spAutoFit/>
          </a:bodyPr>
          <a:lstStyle/>
          <a:p>
            <a:r>
              <a:rPr lang="en-US" i="1" dirty="0">
                <a:solidFill>
                  <a:srgbClr val="B548A6"/>
                </a:solidFill>
              </a:rPr>
              <a:t>“I’ve found that in the legal profession, having a strong Yorkshire accent is quite off-putting for clients and Judges too</a:t>
            </a:r>
            <a:r>
              <a:rPr lang="en-US" dirty="0">
                <a:solidFill>
                  <a:srgbClr val="B548A6"/>
                </a:solidFill>
              </a:rPr>
              <a:t>...</a:t>
            </a:r>
            <a:r>
              <a:rPr lang="en-US" i="1" dirty="0">
                <a:solidFill>
                  <a:srgbClr val="B548A6"/>
                </a:solidFill>
              </a:rPr>
              <a:t>I always get asked to repeat myself which is quite frustrating</a:t>
            </a:r>
            <a:r>
              <a:rPr lang="en-US" dirty="0">
                <a:solidFill>
                  <a:srgbClr val="B548A6"/>
                </a:solidFill>
              </a:rPr>
              <a:t>...</a:t>
            </a:r>
            <a:r>
              <a:rPr lang="en-US" i="1" dirty="0">
                <a:solidFill>
                  <a:srgbClr val="B548A6"/>
                </a:solidFill>
              </a:rPr>
              <a:t>I often feel as though my CV, my education, the universities I studied at make no difference</a:t>
            </a:r>
            <a:r>
              <a:rPr lang="en-US" dirty="0">
                <a:solidFill>
                  <a:srgbClr val="B548A6"/>
                </a:solidFill>
              </a:rPr>
              <a:t>... </a:t>
            </a:r>
            <a:r>
              <a:rPr lang="en-US" i="1" dirty="0">
                <a:solidFill>
                  <a:srgbClr val="B548A6"/>
                </a:solidFill>
              </a:rPr>
              <a:t>as soon as I open my mouth I can just witness the disapproval on people’s faces</a:t>
            </a:r>
            <a:r>
              <a:rPr lang="en-US" dirty="0">
                <a:solidFill>
                  <a:srgbClr val="B548A6"/>
                </a:solidFill>
              </a:rPr>
              <a:t>...</a:t>
            </a:r>
            <a:r>
              <a:rPr lang="en-US" i="1" dirty="0">
                <a:solidFill>
                  <a:srgbClr val="B548A6"/>
                </a:solidFill>
              </a:rPr>
              <a:t>it has caused me to contemplate leaving the profession as I do not feel I have a future when there is so much bias based on where I’m from</a:t>
            </a:r>
            <a:r>
              <a:rPr lang="en-US" dirty="0">
                <a:solidFill>
                  <a:srgbClr val="B548A6"/>
                </a:solidFill>
              </a:rPr>
              <a:t>...</a:t>
            </a:r>
            <a:r>
              <a:rPr lang="en-US" i="1" dirty="0">
                <a:solidFill>
                  <a:srgbClr val="B548A6"/>
                </a:solidFill>
              </a:rPr>
              <a:t>” </a:t>
            </a:r>
            <a:endParaRPr lang="en-US" sz="1600" dirty="0">
              <a:solidFill>
                <a:srgbClr val="B548A6"/>
              </a:solidFill>
              <a:effectLst/>
            </a:endParaRPr>
          </a:p>
          <a:p>
            <a:r>
              <a:rPr lang="en-US" i="1" dirty="0">
                <a:solidFill>
                  <a:srgbClr val="B548A6"/>
                </a:solidFill>
              </a:rPr>
              <a:t>David, 30, York </a:t>
            </a:r>
            <a:endParaRPr lang="en-US" sz="1600" dirty="0">
              <a:solidFill>
                <a:srgbClr val="B548A6"/>
              </a:solidFill>
              <a:effectLst/>
            </a:endParaRPr>
          </a:p>
        </p:txBody>
      </p:sp>
      <p:sp>
        <p:nvSpPr>
          <p:cNvPr id="7" name="Content Placeholder 6">
            <a:extLst>
              <a:ext uri="{FF2B5EF4-FFF2-40B4-BE49-F238E27FC236}">
                <a16:creationId xmlns:a16="http://schemas.microsoft.com/office/drawing/2014/main" id="{0CCB1FEF-6F52-7541-837A-42003F0C976D}"/>
              </a:ext>
            </a:extLst>
          </p:cNvPr>
          <p:cNvSpPr>
            <a:spLocks noGrp="1"/>
          </p:cNvSpPr>
          <p:nvPr>
            <p:ph idx="1"/>
          </p:nvPr>
        </p:nvSpPr>
        <p:spPr>
          <a:xfrm>
            <a:off x="1123661" y="1523999"/>
            <a:ext cx="3523786" cy="4893647"/>
          </a:xfrm>
        </p:spPr>
        <p:txBody>
          <a:bodyPr>
            <a:normAutofit fontScale="85000" lnSpcReduction="10000"/>
          </a:bodyPr>
          <a:lstStyle/>
          <a:p>
            <a:pPr marL="0" indent="0">
              <a:buNone/>
            </a:pPr>
            <a:r>
              <a:rPr lang="en-US" dirty="0">
                <a:solidFill>
                  <a:srgbClr val="B548A6"/>
                </a:solidFill>
              </a:rPr>
              <a:t>"</a:t>
            </a:r>
            <a:r>
              <a:rPr lang="en-US" i="1" dirty="0">
                <a:solidFill>
                  <a:srgbClr val="B548A6"/>
                </a:solidFill>
              </a:rPr>
              <a:t>I was constantly being met with passive-aggressive remarks by my supervisor</a:t>
            </a:r>
            <a:r>
              <a:rPr lang="en-US" dirty="0">
                <a:solidFill>
                  <a:srgbClr val="B548A6"/>
                </a:solidFill>
              </a:rPr>
              <a:t>...</a:t>
            </a:r>
            <a:r>
              <a:rPr lang="en-US" i="1" dirty="0">
                <a:solidFill>
                  <a:srgbClr val="B548A6"/>
                </a:solidFill>
              </a:rPr>
              <a:t>on one occasion, I had been delayed with a deadline for a project I had been leading and my supervisor called me in for a meeting to discuss the delay</a:t>
            </a:r>
            <a:r>
              <a:rPr lang="en-US" dirty="0">
                <a:solidFill>
                  <a:srgbClr val="B548A6"/>
                </a:solidFill>
              </a:rPr>
              <a:t>...</a:t>
            </a:r>
            <a:r>
              <a:rPr lang="en-US" i="1" dirty="0">
                <a:solidFill>
                  <a:srgbClr val="B548A6"/>
                </a:solidFill>
              </a:rPr>
              <a:t>I tried to explain that the project had been held up due to other teams not getting back to me with relevant data and information, he responded with “stop being fat and lazy” while pointing his finger at me, and get on with the work</a:t>
            </a:r>
            <a:r>
              <a:rPr lang="en-US" dirty="0">
                <a:solidFill>
                  <a:srgbClr val="B548A6"/>
                </a:solidFill>
              </a:rPr>
              <a:t>...</a:t>
            </a:r>
            <a:r>
              <a:rPr lang="en-US" i="1" dirty="0">
                <a:solidFill>
                  <a:srgbClr val="B548A6"/>
                </a:solidFill>
              </a:rPr>
              <a:t>I was mortified</a:t>
            </a:r>
            <a:r>
              <a:rPr lang="en-US" dirty="0">
                <a:solidFill>
                  <a:srgbClr val="B548A6"/>
                </a:solidFill>
              </a:rPr>
              <a:t>...</a:t>
            </a:r>
            <a:r>
              <a:rPr lang="en-US" i="1" dirty="0">
                <a:solidFill>
                  <a:srgbClr val="B548A6"/>
                </a:solidFill>
              </a:rPr>
              <a:t>" </a:t>
            </a:r>
            <a:endParaRPr lang="en-US" sz="5400" dirty="0">
              <a:solidFill>
                <a:srgbClr val="B548A6"/>
              </a:solidFill>
            </a:endParaRPr>
          </a:p>
          <a:p>
            <a:pPr marL="0" indent="0">
              <a:buNone/>
            </a:pPr>
            <a:r>
              <a:rPr lang="en-US" dirty="0">
                <a:solidFill>
                  <a:srgbClr val="B548A6"/>
                </a:solidFill>
              </a:rPr>
              <a:t>Peter, 45, Leeds</a:t>
            </a:r>
            <a:br>
              <a:rPr lang="en-US" dirty="0"/>
            </a:br>
            <a:endParaRPr lang="en-US" sz="5400" dirty="0"/>
          </a:p>
          <a:p>
            <a:endParaRPr lang="en-US" dirty="0">
              <a:solidFill>
                <a:srgbClr val="B548A6"/>
              </a:solidFill>
            </a:endParaRPr>
          </a:p>
        </p:txBody>
      </p:sp>
      <p:sp>
        <p:nvSpPr>
          <p:cNvPr id="8" name="TextBox 7">
            <a:extLst>
              <a:ext uri="{FF2B5EF4-FFF2-40B4-BE49-F238E27FC236}">
                <a16:creationId xmlns:a16="http://schemas.microsoft.com/office/drawing/2014/main" id="{147EE9C6-8AD0-9048-9EE7-16E3D63908CB}"/>
              </a:ext>
            </a:extLst>
          </p:cNvPr>
          <p:cNvSpPr txBox="1"/>
          <p:nvPr/>
        </p:nvSpPr>
        <p:spPr>
          <a:xfrm>
            <a:off x="9129131" y="1308553"/>
            <a:ext cx="2854712" cy="4893647"/>
          </a:xfrm>
          <a:prstGeom prst="rect">
            <a:avLst/>
          </a:prstGeom>
          <a:noFill/>
        </p:spPr>
        <p:txBody>
          <a:bodyPr wrap="square" rtlCol="0">
            <a:spAutoFit/>
          </a:bodyPr>
          <a:lstStyle/>
          <a:p>
            <a:r>
              <a:rPr lang="en-US" sz="1600" i="1" dirty="0">
                <a:solidFill>
                  <a:srgbClr val="B548A6"/>
                </a:solidFill>
              </a:rPr>
              <a:t>“I was offered an interview at a large supermarket chain and one of the senior people on the panel said that she noted I wrote down my address was a homeless shelter I was living in at the time. She asked me if this was correct or I had made a mistake, I told her it was the correct address</a:t>
            </a:r>
            <a:r>
              <a:rPr lang="en-US" sz="1600" dirty="0">
                <a:solidFill>
                  <a:srgbClr val="B548A6"/>
                </a:solidFill>
              </a:rPr>
              <a:t>...</a:t>
            </a:r>
            <a:r>
              <a:rPr lang="en-US" sz="1600" i="1" dirty="0">
                <a:solidFill>
                  <a:srgbClr val="B548A6"/>
                </a:solidFill>
              </a:rPr>
              <a:t>she looked straight at me and said 'well how do we know if we offer you a job you won’t steal the food?' I was so hurt, all I was doing was trying to get my life back </a:t>
            </a:r>
            <a:endParaRPr lang="en-US" sz="1600" dirty="0">
              <a:solidFill>
                <a:srgbClr val="B548A6"/>
              </a:solidFill>
              <a:effectLst/>
            </a:endParaRPr>
          </a:p>
          <a:p>
            <a:r>
              <a:rPr lang="en-US" sz="1600" i="1" dirty="0">
                <a:solidFill>
                  <a:srgbClr val="B548A6"/>
                </a:solidFill>
              </a:rPr>
              <a:t>together</a:t>
            </a:r>
            <a:r>
              <a:rPr lang="en-US" sz="1600" dirty="0">
                <a:solidFill>
                  <a:srgbClr val="B548A6"/>
                </a:solidFill>
              </a:rPr>
              <a:t>...</a:t>
            </a:r>
            <a:r>
              <a:rPr lang="en-US" sz="1600" i="1" dirty="0">
                <a:solidFill>
                  <a:srgbClr val="B548A6"/>
                </a:solidFill>
              </a:rPr>
              <a:t>you won’t be surprised to know that I didn’t get the job in the end</a:t>
            </a:r>
            <a:r>
              <a:rPr lang="en-US" sz="1600" dirty="0">
                <a:solidFill>
                  <a:srgbClr val="B548A6"/>
                </a:solidFill>
              </a:rPr>
              <a:t>...</a:t>
            </a:r>
            <a:r>
              <a:rPr lang="en-US" sz="1600" i="1" dirty="0">
                <a:solidFill>
                  <a:srgbClr val="B548A6"/>
                </a:solidFill>
              </a:rPr>
              <a:t>” </a:t>
            </a:r>
            <a:r>
              <a:rPr lang="en-US" sz="1600" dirty="0">
                <a:solidFill>
                  <a:srgbClr val="B548A6"/>
                </a:solidFill>
              </a:rPr>
              <a:t>Daniel, 33, London </a:t>
            </a:r>
            <a:endParaRPr lang="en-US" sz="1600" dirty="0">
              <a:solidFill>
                <a:srgbClr val="B548A6"/>
              </a:solidFill>
              <a:effectLst/>
            </a:endParaRPr>
          </a:p>
        </p:txBody>
      </p:sp>
      <p:sp>
        <p:nvSpPr>
          <p:cNvPr id="9" name="TextBox 8">
            <a:extLst>
              <a:ext uri="{FF2B5EF4-FFF2-40B4-BE49-F238E27FC236}">
                <a16:creationId xmlns:a16="http://schemas.microsoft.com/office/drawing/2014/main" id="{7686D62C-0B48-2E4F-BC63-01D28F033677}"/>
              </a:ext>
            </a:extLst>
          </p:cNvPr>
          <p:cNvSpPr txBox="1"/>
          <p:nvPr/>
        </p:nvSpPr>
        <p:spPr>
          <a:xfrm>
            <a:off x="1293541" y="6186105"/>
            <a:ext cx="2743200" cy="307777"/>
          </a:xfrm>
          <a:prstGeom prst="rect">
            <a:avLst/>
          </a:prstGeom>
          <a:solidFill>
            <a:srgbClr val="B548A6"/>
          </a:solidFill>
        </p:spPr>
        <p:txBody>
          <a:bodyPr wrap="square" rtlCol="0">
            <a:spAutoFit/>
          </a:bodyPr>
          <a:lstStyle/>
          <a:p>
            <a:pPr algn="ctr"/>
            <a:r>
              <a:rPr lang="en-US" sz="1400" b="1" dirty="0"/>
              <a:t>WEIGHT DISCRIMINATION</a:t>
            </a:r>
          </a:p>
        </p:txBody>
      </p:sp>
      <p:sp>
        <p:nvSpPr>
          <p:cNvPr id="10" name="TextBox 9">
            <a:extLst>
              <a:ext uri="{FF2B5EF4-FFF2-40B4-BE49-F238E27FC236}">
                <a16:creationId xmlns:a16="http://schemas.microsoft.com/office/drawing/2014/main" id="{D59A99F8-10C6-2F45-BAF0-CB7A8A48BFE1}"/>
              </a:ext>
            </a:extLst>
          </p:cNvPr>
          <p:cNvSpPr txBox="1"/>
          <p:nvPr/>
        </p:nvSpPr>
        <p:spPr>
          <a:xfrm>
            <a:off x="5330282" y="6202200"/>
            <a:ext cx="2743200" cy="307777"/>
          </a:xfrm>
          <a:prstGeom prst="rect">
            <a:avLst/>
          </a:prstGeom>
          <a:solidFill>
            <a:srgbClr val="B548A6"/>
          </a:solidFill>
        </p:spPr>
        <p:txBody>
          <a:bodyPr wrap="square" rtlCol="0">
            <a:spAutoFit/>
          </a:bodyPr>
          <a:lstStyle/>
          <a:p>
            <a:pPr algn="ctr"/>
            <a:r>
              <a:rPr lang="en-US" sz="1400" b="1" dirty="0"/>
              <a:t>ACCENT DISCRIMINATION</a:t>
            </a:r>
          </a:p>
        </p:txBody>
      </p:sp>
      <p:sp>
        <p:nvSpPr>
          <p:cNvPr id="11" name="TextBox 10">
            <a:extLst>
              <a:ext uri="{FF2B5EF4-FFF2-40B4-BE49-F238E27FC236}">
                <a16:creationId xmlns:a16="http://schemas.microsoft.com/office/drawing/2014/main" id="{3417550E-F207-5344-AD38-49611E769B3D}"/>
              </a:ext>
            </a:extLst>
          </p:cNvPr>
          <p:cNvSpPr txBox="1"/>
          <p:nvPr/>
        </p:nvSpPr>
        <p:spPr>
          <a:xfrm>
            <a:off x="9129131" y="6213864"/>
            <a:ext cx="2743200" cy="307777"/>
          </a:xfrm>
          <a:prstGeom prst="rect">
            <a:avLst/>
          </a:prstGeom>
          <a:solidFill>
            <a:srgbClr val="B548A6"/>
          </a:solidFill>
        </p:spPr>
        <p:txBody>
          <a:bodyPr wrap="square" rtlCol="0">
            <a:spAutoFit/>
          </a:bodyPr>
          <a:lstStyle/>
          <a:p>
            <a:pPr algn="ctr"/>
            <a:r>
              <a:rPr lang="en-US" sz="1400" b="1" dirty="0"/>
              <a:t>HOMELESSNESS</a:t>
            </a:r>
          </a:p>
        </p:txBody>
      </p:sp>
      <p:pic>
        <p:nvPicPr>
          <p:cNvPr id="14" name="Picture 13" descr="A picture containing text&#10;&#10;Description automatically generated">
            <a:extLst>
              <a:ext uri="{FF2B5EF4-FFF2-40B4-BE49-F238E27FC236}">
                <a16:creationId xmlns:a16="http://schemas.microsoft.com/office/drawing/2014/main" id="{86FECF0F-82F5-FE46-9278-77279A20AB42}"/>
              </a:ext>
            </a:extLst>
          </p:cNvPr>
          <p:cNvPicPr>
            <a:picLocks noChangeAspect="1"/>
          </p:cNvPicPr>
          <p:nvPr/>
        </p:nvPicPr>
        <p:blipFill>
          <a:blip r:embed="rId2"/>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1612091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123661" y="253071"/>
            <a:ext cx="9238434" cy="857559"/>
          </a:xfrm>
        </p:spPr>
        <p:txBody>
          <a:bodyPr/>
          <a:lstStyle/>
          <a:p>
            <a:r>
              <a:rPr lang="en-US" dirty="0">
                <a:solidFill>
                  <a:srgbClr val="B548A6"/>
                </a:solidFill>
              </a:rPr>
              <a:t>PUBLIC CASES</a:t>
            </a:r>
          </a:p>
        </p:txBody>
      </p:sp>
      <p:sp>
        <p:nvSpPr>
          <p:cNvPr id="7" name="Content Placeholder 6">
            <a:extLst>
              <a:ext uri="{FF2B5EF4-FFF2-40B4-BE49-F238E27FC236}">
                <a16:creationId xmlns:a16="http://schemas.microsoft.com/office/drawing/2014/main" id="{0CCB1FEF-6F52-7541-837A-42003F0C976D}"/>
              </a:ext>
            </a:extLst>
          </p:cNvPr>
          <p:cNvSpPr>
            <a:spLocks noGrp="1"/>
          </p:cNvSpPr>
          <p:nvPr>
            <p:ph idx="1"/>
          </p:nvPr>
        </p:nvSpPr>
        <p:spPr>
          <a:xfrm>
            <a:off x="510745" y="5150736"/>
            <a:ext cx="5401775" cy="937829"/>
          </a:xfrm>
        </p:spPr>
        <p:txBody>
          <a:bodyPr>
            <a:normAutofit fontScale="25000" lnSpcReduction="20000"/>
          </a:bodyPr>
          <a:lstStyle/>
          <a:p>
            <a:pPr marL="0" indent="0">
              <a:buNone/>
            </a:pPr>
            <a:r>
              <a:rPr lang="en-US" sz="3200" i="1" dirty="0">
                <a:solidFill>
                  <a:srgbClr val="B548A6"/>
                </a:solidFill>
              </a:rPr>
              <a:t>“The man at reception kept saying I had to call for help myself, that they couldn’t do it, but I couldn’t talk because I was in too much pain,” she said. “He was shouting at me, saying I was bleeding on their chair. I didn’t know what to do and I felt like nobody was listening </a:t>
            </a:r>
            <a:r>
              <a:rPr lang="en-US" sz="3200" dirty="0">
                <a:solidFill>
                  <a:srgbClr val="B548A6"/>
                </a:solidFill>
              </a:rPr>
              <a:t>... </a:t>
            </a:r>
            <a:r>
              <a:rPr lang="en-US" sz="3200" i="1" dirty="0">
                <a:solidFill>
                  <a:srgbClr val="B548A6"/>
                </a:solidFill>
              </a:rPr>
              <a:t>I was terrified. The connection I had felt to my baby was so strong, and I felt like it was disappearing.” </a:t>
            </a:r>
            <a:endParaRPr lang="en-US" sz="3200" dirty="0">
              <a:solidFill>
                <a:srgbClr val="B548A6"/>
              </a:solidFill>
            </a:endParaRPr>
          </a:p>
          <a:p>
            <a:pPr marL="0" indent="0">
              <a:buNone/>
            </a:pPr>
            <a:r>
              <a:rPr lang="en-US" sz="3200" i="1" dirty="0">
                <a:solidFill>
                  <a:srgbClr val="B548A6"/>
                </a:solidFill>
              </a:rPr>
              <a:t>“Our client has experienced a catalogue of mistreatment, all linked to her being a woman, pregnant and black,” said Ugo Hayter, the lawyer representing </a:t>
            </a:r>
            <a:r>
              <a:rPr lang="en-US" sz="3200" i="1" dirty="0" err="1">
                <a:solidFill>
                  <a:srgbClr val="B548A6"/>
                </a:solidFill>
              </a:rPr>
              <a:t>Adna</a:t>
            </a:r>
            <a:r>
              <a:rPr lang="en-US" sz="3200" i="1" dirty="0">
                <a:solidFill>
                  <a:srgbClr val="B548A6"/>
                </a:solidFill>
              </a:rPr>
              <a:t>. “Having finally managed to access help from the authorities, while heavily pregnant and bleeding, she experienced </a:t>
            </a:r>
            <a:r>
              <a:rPr lang="en-US" sz="3200" i="1" dirty="0" err="1">
                <a:solidFill>
                  <a:srgbClr val="B548A6"/>
                </a:solidFill>
              </a:rPr>
              <a:t>dehumanising</a:t>
            </a:r>
            <a:r>
              <a:rPr lang="en-US" sz="3200" i="1" dirty="0">
                <a:solidFill>
                  <a:srgbClr val="B548A6"/>
                </a:solidFill>
              </a:rPr>
              <a:t> treatment.” </a:t>
            </a:r>
            <a:endParaRPr lang="en-US" sz="3200" dirty="0">
              <a:solidFill>
                <a:srgbClr val="B548A6"/>
              </a:solidFill>
            </a:endParaRPr>
          </a:p>
          <a:p>
            <a:pPr marL="0" indent="0">
              <a:buNone/>
            </a:pPr>
            <a:br>
              <a:rPr lang="en-US" dirty="0"/>
            </a:br>
            <a:endParaRPr lang="en-US" sz="5400" dirty="0"/>
          </a:p>
          <a:p>
            <a:endParaRPr lang="en-US" dirty="0">
              <a:solidFill>
                <a:srgbClr val="B548A6"/>
              </a:solidFill>
            </a:endParaRPr>
          </a:p>
        </p:txBody>
      </p:sp>
      <p:sp>
        <p:nvSpPr>
          <p:cNvPr id="9" name="TextBox 8">
            <a:extLst>
              <a:ext uri="{FF2B5EF4-FFF2-40B4-BE49-F238E27FC236}">
                <a16:creationId xmlns:a16="http://schemas.microsoft.com/office/drawing/2014/main" id="{7686D62C-0B48-2E4F-BC63-01D28F033677}"/>
              </a:ext>
            </a:extLst>
          </p:cNvPr>
          <p:cNvSpPr txBox="1"/>
          <p:nvPr/>
        </p:nvSpPr>
        <p:spPr>
          <a:xfrm>
            <a:off x="1308409" y="6425340"/>
            <a:ext cx="2743200" cy="307777"/>
          </a:xfrm>
          <a:prstGeom prst="rect">
            <a:avLst/>
          </a:prstGeom>
          <a:solidFill>
            <a:srgbClr val="B548A6"/>
          </a:solidFill>
        </p:spPr>
        <p:txBody>
          <a:bodyPr wrap="square" rtlCol="0">
            <a:spAutoFit/>
          </a:bodyPr>
          <a:lstStyle/>
          <a:p>
            <a:pPr algn="ctr"/>
            <a:r>
              <a:rPr lang="en-US" sz="1400" b="1" dirty="0"/>
              <a:t>IMMIGRATION DISCRIMINATION</a:t>
            </a:r>
          </a:p>
        </p:txBody>
      </p:sp>
      <p:sp>
        <p:nvSpPr>
          <p:cNvPr id="10" name="TextBox 9">
            <a:extLst>
              <a:ext uri="{FF2B5EF4-FFF2-40B4-BE49-F238E27FC236}">
                <a16:creationId xmlns:a16="http://schemas.microsoft.com/office/drawing/2014/main" id="{D59A99F8-10C6-2F45-BAF0-CB7A8A48BFE1}"/>
              </a:ext>
            </a:extLst>
          </p:cNvPr>
          <p:cNvSpPr txBox="1"/>
          <p:nvPr/>
        </p:nvSpPr>
        <p:spPr>
          <a:xfrm>
            <a:off x="8251900" y="6450907"/>
            <a:ext cx="2743200" cy="307777"/>
          </a:xfrm>
          <a:prstGeom prst="rect">
            <a:avLst/>
          </a:prstGeom>
          <a:solidFill>
            <a:srgbClr val="B548A6"/>
          </a:solidFill>
        </p:spPr>
        <p:txBody>
          <a:bodyPr wrap="square" rtlCol="0">
            <a:spAutoFit/>
          </a:bodyPr>
          <a:lstStyle/>
          <a:p>
            <a:pPr algn="ctr"/>
            <a:r>
              <a:rPr lang="en-US" sz="1400" b="1" dirty="0"/>
              <a:t>HAIR DISCRIMINATION</a:t>
            </a:r>
          </a:p>
        </p:txBody>
      </p:sp>
      <p:pic>
        <p:nvPicPr>
          <p:cNvPr id="5" name="Picture 4" descr="A screenshot of a computer&#10;&#10;Description automatically generated with low confidence">
            <a:extLst>
              <a:ext uri="{FF2B5EF4-FFF2-40B4-BE49-F238E27FC236}">
                <a16:creationId xmlns:a16="http://schemas.microsoft.com/office/drawing/2014/main" id="{2F049BF3-DB94-F94D-AF1A-C4D97DD36F7D}"/>
              </a:ext>
            </a:extLst>
          </p:cNvPr>
          <p:cNvPicPr>
            <a:picLocks noChangeAspect="1"/>
          </p:cNvPicPr>
          <p:nvPr/>
        </p:nvPicPr>
        <p:blipFill rotWithShape="1">
          <a:blip r:embed="rId3"/>
          <a:srcRect l="28184" t="13008" r="22832" b="7643"/>
          <a:stretch/>
        </p:blipFill>
        <p:spPr>
          <a:xfrm>
            <a:off x="7140146" y="1135145"/>
            <a:ext cx="4120727" cy="4172022"/>
          </a:xfrm>
          <a:prstGeom prst="rect">
            <a:avLst/>
          </a:prstGeom>
        </p:spPr>
      </p:pic>
      <p:pic>
        <p:nvPicPr>
          <p:cNvPr id="17" name="Picture 16" descr="Graphical user interface, text, application&#10;&#10;Description automatically generated">
            <a:extLst>
              <a:ext uri="{FF2B5EF4-FFF2-40B4-BE49-F238E27FC236}">
                <a16:creationId xmlns:a16="http://schemas.microsoft.com/office/drawing/2014/main" id="{7641A241-1E38-AA4F-8935-6AF5E7064EF1}"/>
              </a:ext>
            </a:extLst>
          </p:cNvPr>
          <p:cNvPicPr>
            <a:picLocks noChangeAspect="1"/>
          </p:cNvPicPr>
          <p:nvPr/>
        </p:nvPicPr>
        <p:blipFill rotWithShape="1">
          <a:blip r:embed="rId4"/>
          <a:srcRect l="11835" t="23632" r="26220" b="7430"/>
          <a:stretch/>
        </p:blipFill>
        <p:spPr>
          <a:xfrm>
            <a:off x="373214" y="1202240"/>
            <a:ext cx="5539307" cy="3852980"/>
          </a:xfrm>
          <a:prstGeom prst="rect">
            <a:avLst/>
          </a:prstGeom>
        </p:spPr>
      </p:pic>
      <p:sp>
        <p:nvSpPr>
          <p:cNvPr id="18" name="Rectangle 17">
            <a:extLst>
              <a:ext uri="{FF2B5EF4-FFF2-40B4-BE49-F238E27FC236}">
                <a16:creationId xmlns:a16="http://schemas.microsoft.com/office/drawing/2014/main" id="{6F2ACBE2-8B77-9F4D-A59D-C4863D936144}"/>
              </a:ext>
            </a:extLst>
          </p:cNvPr>
          <p:cNvSpPr/>
          <p:nvPr/>
        </p:nvSpPr>
        <p:spPr>
          <a:xfrm>
            <a:off x="6187740" y="5417372"/>
            <a:ext cx="6096000" cy="923330"/>
          </a:xfrm>
          <a:prstGeom prst="rect">
            <a:avLst/>
          </a:prstGeom>
        </p:spPr>
        <p:txBody>
          <a:bodyPr>
            <a:spAutoFit/>
          </a:bodyPr>
          <a:lstStyle/>
          <a:p>
            <a:r>
              <a:rPr lang="en-US" sz="900" i="1" dirty="0">
                <a:solidFill>
                  <a:srgbClr val="B548A6"/>
                </a:solidFill>
                <a:latin typeface="Lato"/>
              </a:rPr>
              <a:t>“That this House believes that hair policies enforced by schools and employers either officially or unofficially are an all-too-prevalent form of racial discrimination; notes with alarm cases of black children being sent home from school because of their afros, black boys being told to cut off their dreadlocks, black women being turned down for jobs because they wear their hair in braids or cornrows, and black employees being told to chemically straighten their natural hair; calls on the Government to develop new guidance for schools and employers to prevent hair discrimination in policies and practices;…”</a:t>
            </a:r>
            <a:endParaRPr lang="en-US" sz="900" dirty="0">
              <a:solidFill>
                <a:srgbClr val="B548A6"/>
              </a:solidFill>
              <a:effectLst/>
            </a:endParaRPr>
          </a:p>
        </p:txBody>
      </p:sp>
      <p:pic>
        <p:nvPicPr>
          <p:cNvPr id="19" name="Picture 18" descr="A picture containing text&#10;&#10;Description automatically generated">
            <a:extLst>
              <a:ext uri="{FF2B5EF4-FFF2-40B4-BE49-F238E27FC236}">
                <a16:creationId xmlns:a16="http://schemas.microsoft.com/office/drawing/2014/main" id="{313F875D-8FB8-8946-83A7-AC7BE7C8C5F1}"/>
              </a:ext>
            </a:extLst>
          </p:cNvPr>
          <p:cNvPicPr>
            <a:picLocks noChangeAspect="1"/>
          </p:cNvPicPr>
          <p:nvPr/>
        </p:nvPicPr>
        <p:blipFill>
          <a:blip r:embed="rId5"/>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1933459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2132" y="-101134"/>
            <a:ext cx="9238434" cy="857559"/>
          </a:xfrm>
        </p:spPr>
        <p:txBody>
          <a:bodyPr/>
          <a:lstStyle/>
          <a:p>
            <a:pPr algn="ctr"/>
            <a:r>
              <a:rPr lang="en-US" dirty="0">
                <a:solidFill>
                  <a:srgbClr val="B548A6"/>
                </a:solidFill>
              </a:rPr>
              <a:t>Proposed model </a:t>
            </a:r>
          </a:p>
        </p:txBody>
      </p:sp>
      <p:pic>
        <p:nvPicPr>
          <p:cNvPr id="5" name="Content Placeholder 4" descr="Graphical user interface, application&#10;&#10;Description automatically generated">
            <a:extLst>
              <a:ext uri="{FF2B5EF4-FFF2-40B4-BE49-F238E27FC236}">
                <a16:creationId xmlns:a16="http://schemas.microsoft.com/office/drawing/2014/main" id="{9AFB3426-4DF3-2E47-94E5-8270D247CB20}"/>
              </a:ext>
            </a:extLst>
          </p:cNvPr>
          <p:cNvPicPr>
            <a:picLocks noGrp="1" noChangeAspect="1"/>
          </p:cNvPicPr>
          <p:nvPr>
            <p:ph idx="1"/>
          </p:nvPr>
        </p:nvPicPr>
        <p:blipFill rotWithShape="1">
          <a:blip r:embed="rId3"/>
          <a:srcRect l="37630" t="17301" r="28964" b="14634"/>
          <a:stretch/>
        </p:blipFill>
        <p:spPr>
          <a:xfrm>
            <a:off x="788020" y="1217013"/>
            <a:ext cx="4821043" cy="5525478"/>
          </a:xfrm>
        </p:spPr>
      </p:pic>
      <p:pic>
        <p:nvPicPr>
          <p:cNvPr id="8" name="Picture 7" descr="Graphical user interface, application&#10;&#10;Description automatically generated">
            <a:extLst>
              <a:ext uri="{FF2B5EF4-FFF2-40B4-BE49-F238E27FC236}">
                <a16:creationId xmlns:a16="http://schemas.microsoft.com/office/drawing/2014/main" id="{37EFAF6F-C618-C141-AE8F-4C8CD4986FE2}"/>
              </a:ext>
            </a:extLst>
          </p:cNvPr>
          <p:cNvPicPr>
            <a:picLocks noChangeAspect="1"/>
          </p:cNvPicPr>
          <p:nvPr/>
        </p:nvPicPr>
        <p:blipFill rotWithShape="1">
          <a:blip r:embed="rId4"/>
          <a:srcRect l="36647" t="19834" r="30243" b="20542"/>
          <a:stretch/>
        </p:blipFill>
        <p:spPr>
          <a:xfrm>
            <a:off x="6431486" y="1211764"/>
            <a:ext cx="5460039" cy="5530727"/>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809C3944-552B-3144-8A2C-4103D91E2EE0}"/>
              </a:ext>
            </a:extLst>
          </p:cNvPr>
          <p:cNvPicPr>
            <a:picLocks noChangeAspect="1"/>
          </p:cNvPicPr>
          <p:nvPr/>
        </p:nvPicPr>
        <p:blipFill>
          <a:blip r:embed="rId5"/>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506884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3546300-F300-364D-AFDE-2E52E3EE3BB3}"/>
              </a:ext>
            </a:extLst>
          </p:cNvPr>
          <p:cNvSpPr/>
          <p:nvPr/>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4F6FF1-6250-5148-A8F0-35A79A3C2408}"/>
              </a:ext>
            </a:extLst>
          </p:cNvPr>
          <p:cNvSpPr>
            <a:spLocks noGrp="1"/>
          </p:cNvSpPr>
          <p:nvPr>
            <p:ph type="title"/>
          </p:nvPr>
        </p:nvSpPr>
        <p:spPr>
          <a:xfrm>
            <a:off x="1429566" y="285441"/>
            <a:ext cx="9238434" cy="857559"/>
          </a:xfrm>
        </p:spPr>
        <p:txBody>
          <a:bodyPr/>
          <a:lstStyle/>
          <a:p>
            <a:r>
              <a:rPr lang="en-US" dirty="0">
                <a:solidFill>
                  <a:srgbClr val="B548A6"/>
                </a:solidFill>
              </a:rPr>
              <a:t>Next steps </a:t>
            </a:r>
          </a:p>
        </p:txBody>
      </p:sp>
      <p:sp>
        <p:nvSpPr>
          <p:cNvPr id="3" name="Content Placeholder 2">
            <a:extLst>
              <a:ext uri="{FF2B5EF4-FFF2-40B4-BE49-F238E27FC236}">
                <a16:creationId xmlns:a16="http://schemas.microsoft.com/office/drawing/2014/main" id="{783FA5DD-0436-334F-A74C-59C899641321}"/>
              </a:ext>
            </a:extLst>
          </p:cNvPr>
          <p:cNvSpPr>
            <a:spLocks noGrp="1"/>
          </p:cNvSpPr>
          <p:nvPr>
            <p:ph idx="1"/>
          </p:nvPr>
        </p:nvSpPr>
        <p:spPr/>
        <p:txBody>
          <a:bodyPr>
            <a:normAutofit/>
          </a:bodyPr>
          <a:lstStyle/>
          <a:p>
            <a:r>
              <a:rPr lang="en-US" dirty="0">
                <a:solidFill>
                  <a:srgbClr val="B548A6"/>
                </a:solidFill>
              </a:rPr>
              <a:t>Engage MPs and government departments. </a:t>
            </a:r>
          </a:p>
          <a:p>
            <a:r>
              <a:rPr lang="en-US" dirty="0">
                <a:solidFill>
                  <a:srgbClr val="B548A6"/>
                </a:solidFill>
              </a:rPr>
              <a:t>Aim for MPs propose the reforms as a bill in Parliament.</a:t>
            </a:r>
          </a:p>
          <a:p>
            <a:r>
              <a:rPr lang="en-US" dirty="0">
                <a:solidFill>
                  <a:srgbClr val="B548A6"/>
                </a:solidFill>
              </a:rPr>
              <a:t>Continue to conduct regular reviews and up to date research. </a:t>
            </a:r>
          </a:p>
          <a:p>
            <a:r>
              <a:rPr lang="en-US" dirty="0">
                <a:solidFill>
                  <a:srgbClr val="B548A6"/>
                </a:solidFill>
              </a:rPr>
              <a:t>Centre the voices of the marginalised. </a:t>
            </a:r>
          </a:p>
          <a:p>
            <a:r>
              <a:rPr lang="en-US" dirty="0">
                <a:solidFill>
                  <a:srgbClr val="B548A6"/>
                </a:solidFill>
              </a:rPr>
              <a:t>Continue to bridge communities and parliamentarians and policy.</a:t>
            </a:r>
          </a:p>
        </p:txBody>
      </p:sp>
      <p:pic>
        <p:nvPicPr>
          <p:cNvPr id="7" name="Picture 6" descr="A picture containing text&#10;&#10;Description automatically generated">
            <a:extLst>
              <a:ext uri="{FF2B5EF4-FFF2-40B4-BE49-F238E27FC236}">
                <a16:creationId xmlns:a16="http://schemas.microsoft.com/office/drawing/2014/main" id="{678AEEFA-40FE-D144-939A-1021266E372B}"/>
              </a:ext>
            </a:extLst>
          </p:cNvPr>
          <p:cNvPicPr>
            <a:picLocks noChangeAspect="1"/>
          </p:cNvPicPr>
          <p:nvPr/>
        </p:nvPicPr>
        <p:blipFill>
          <a:blip r:embed="rId3"/>
          <a:stretch>
            <a:fillRect/>
          </a:stretch>
        </p:blipFill>
        <p:spPr>
          <a:xfrm>
            <a:off x="11260873" y="281376"/>
            <a:ext cx="685064" cy="685064"/>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104ED68-1F8A-9A4B-8936-DA734266055F}"/>
              </a:ext>
            </a:extLst>
          </p:cNvPr>
          <p:cNvPicPr>
            <a:picLocks noChangeAspect="1"/>
          </p:cNvPicPr>
          <p:nvPr/>
        </p:nvPicPr>
        <p:blipFill>
          <a:blip r:embed="rId3"/>
          <a:stretch>
            <a:fillRect/>
          </a:stretch>
        </p:blipFill>
        <p:spPr>
          <a:xfrm>
            <a:off x="11116683" y="281376"/>
            <a:ext cx="829254" cy="829254"/>
          </a:xfrm>
          <a:prstGeom prst="rect">
            <a:avLst/>
          </a:prstGeom>
        </p:spPr>
      </p:pic>
    </p:spTree>
    <p:extLst>
      <p:ext uri="{BB962C8B-B14F-4D97-AF65-F5344CB8AC3E}">
        <p14:creationId xmlns:p14="http://schemas.microsoft.com/office/powerpoint/2010/main" val="3472637942"/>
      </p:ext>
    </p:extLst>
  </p:cSld>
  <p:clrMapOvr>
    <a:masterClrMapping/>
  </p:clrMapOvr>
</p:sld>
</file>

<file path=ppt/theme/theme1.xml><?xml version="1.0" encoding="utf-8"?>
<a:theme xmlns:a="http://schemas.openxmlformats.org/drawingml/2006/main" name="PortalVTI">
  <a:themeElements>
    <a:clrScheme name="Earth">
      <a:dk1>
        <a:sysClr val="windowText" lastClr="000000"/>
      </a:dk1>
      <a:lt1>
        <a:sysClr val="window" lastClr="FFFFFF"/>
      </a:lt1>
      <a:dk2>
        <a:srgbClr val="051618"/>
      </a:dk2>
      <a:lt2>
        <a:srgbClr val="E8E8DF"/>
      </a:lt2>
      <a:accent1>
        <a:srgbClr val="2D714C"/>
      </a:accent1>
      <a:accent2>
        <a:srgbClr val="1F7985"/>
      </a:accent2>
      <a:accent3>
        <a:srgbClr val="0D6756"/>
      </a:accent3>
      <a:accent4>
        <a:srgbClr val="40945E"/>
      </a:accent4>
      <a:accent5>
        <a:srgbClr val="389896"/>
      </a:accent5>
      <a:accent6>
        <a:srgbClr val="64924A"/>
      </a:accent6>
      <a:hlink>
        <a:srgbClr val="1F855C"/>
      </a:hlink>
      <a:folHlink>
        <a:srgbClr val="227390"/>
      </a:folHlink>
    </a:clrScheme>
    <a:fontScheme name="Earth">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rtalVTI" id="{0E0D5035-C7F2-4607-91F4-D5D5F886A15A}" vid="{EAFF3D8B-AC13-4E90-80A9-182200FBC86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375</TotalTime>
  <Words>1371</Words>
  <Application>Microsoft Macintosh PowerPoint</Application>
  <PresentationFormat>Widescreen</PresentationFormat>
  <Paragraphs>66</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Lato</vt:lpstr>
      <vt:lpstr>Arial</vt:lpstr>
      <vt:lpstr>Calibri</vt:lpstr>
      <vt:lpstr>Trade Gothic Next Cond</vt:lpstr>
      <vt:lpstr>Trade Gothic Next Light</vt:lpstr>
      <vt:lpstr>PortalVTI</vt:lpstr>
      <vt:lpstr>Equality Act 10 years on</vt:lpstr>
      <vt:lpstr>OVERVIEW OF PRESENTATION</vt:lpstr>
      <vt:lpstr>Equality act 10 years on report</vt:lpstr>
      <vt:lpstr>Key arguments </vt:lpstr>
      <vt:lpstr>Interview extracts </vt:lpstr>
      <vt:lpstr>Interview extracts </vt:lpstr>
      <vt:lpstr>PUBLIC CASES</vt:lpstr>
      <vt:lpstr>Proposed model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Equality Act 10 years on</dc:title>
  <dc:creator>Bi, Suriyah</dc:creator>
  <cp:lastModifiedBy>Bi, Suriyah</cp:lastModifiedBy>
  <cp:revision>18</cp:revision>
  <dcterms:created xsi:type="dcterms:W3CDTF">2021-07-01T11:42:28Z</dcterms:created>
  <dcterms:modified xsi:type="dcterms:W3CDTF">2021-07-14T13:23:13Z</dcterms:modified>
</cp:coreProperties>
</file>